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  <p:sldMasterId id="2147483676" r:id="rId2"/>
    <p:sldMasterId id="2147483689" r:id="rId3"/>
  </p:sldMasterIdLst>
  <p:notesMasterIdLst>
    <p:notesMasterId r:id="rId14"/>
  </p:notesMasterIdLst>
  <p:sldIdLst>
    <p:sldId id="3261" r:id="rId4"/>
    <p:sldId id="3313" r:id="rId5"/>
    <p:sldId id="3291" r:id="rId6"/>
    <p:sldId id="3316" r:id="rId7"/>
    <p:sldId id="3317" r:id="rId8"/>
    <p:sldId id="3315" r:id="rId9"/>
    <p:sldId id="3292" r:id="rId10"/>
    <p:sldId id="3319" r:id="rId11"/>
    <p:sldId id="3270" r:id="rId12"/>
    <p:sldId id="719" r:id="rId13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9200"/>
    <a:srgbClr val="207A00"/>
    <a:srgbClr val="299E00"/>
    <a:srgbClr val="2BA400"/>
    <a:srgbClr val="6298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0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86771789863542"/>
          <c:y val="6.3640993728833792E-2"/>
          <c:w val="0.82413228210136458"/>
          <c:h val="0.8727180125423323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AB-4E3F-883B-17B5B78C078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AB-4E3F-883B-17B5B78C078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DAB-4E3F-883B-17B5B78C0784}"/>
              </c:ext>
            </c:extLst>
          </c:dPt>
          <c:dPt>
            <c:idx val="3"/>
            <c:invertIfNegative val="0"/>
            <c:bubble3D val="0"/>
            <c:spPr>
              <a:solidFill>
                <a:srgbClr val="18507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DAB-4E3F-883B-17B5B78C0784}"/>
              </c:ext>
            </c:extLst>
          </c:dPt>
          <c:dPt>
            <c:idx val="4"/>
            <c:invertIfNegative val="0"/>
            <c:bubble3D val="0"/>
            <c:spPr>
              <a:solidFill>
                <a:srgbClr val="14425D"/>
              </a:solidFill>
              <a:ln>
                <a:solidFill>
                  <a:srgbClr val="14425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DAB-4E3F-883B-17B5B78C0784}"/>
              </c:ext>
            </c:extLst>
          </c:dPt>
          <c:dPt>
            <c:idx val="5"/>
            <c:invertIfNegative val="0"/>
            <c:bubble3D val="0"/>
            <c:spPr>
              <a:solidFill>
                <a:srgbClr val="0E2C3E"/>
              </a:solidFill>
              <a:ln>
                <a:solidFill>
                  <a:srgbClr val="14425D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5DAB-4E3F-883B-17B5B78C0784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DAB-4E3F-883B-17B5B78C0784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DAB-4E3F-883B-17B5B78C0784}"/>
              </c:ext>
            </c:extLst>
          </c:dPt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DAB-4E3F-883B-17B5B78C078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63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5DAB-4E3F-883B-17B5B78C0784}"/>
                </c:ext>
              </c:extLst>
            </c:dLbl>
            <c:dLbl>
              <c:idx val="4"/>
              <c:layout>
                <c:manualLayout>
                  <c:x val="0"/>
                  <c:y val="-2.6516774396306821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DAB-4E3F-883B-17B5B78C07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1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</c:v>
                </c:pt>
                <c:pt idx="1">
                  <c:v>42</c:v>
                </c:pt>
                <c:pt idx="2">
                  <c:v>48</c:v>
                </c:pt>
                <c:pt idx="3">
                  <c:v>63</c:v>
                </c:pt>
                <c:pt idx="4">
                  <c:v>82</c:v>
                </c:pt>
                <c:pt idx="5">
                  <c:v>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5DAB-4E3F-883B-17B5B78C07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51400848"/>
        <c:axId val="2051422480"/>
      </c:barChart>
      <c:catAx>
        <c:axId val="2051400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51422480"/>
        <c:crosses val="autoZero"/>
        <c:auto val="1"/>
        <c:lblAlgn val="ctr"/>
        <c:lblOffset val="100"/>
        <c:noMultiLvlLbl val="0"/>
      </c:catAx>
      <c:valAx>
        <c:axId val="205142248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205140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178127752441382"/>
          <c:y val="6.4854636479781319E-2"/>
          <c:w val="0.83821872247558626"/>
          <c:h val="0.87029072704043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10-49F5-A6FA-AEA6EC537A6B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10-49F5-A6FA-AEA6EC537A6B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10-49F5-A6FA-AEA6EC537A6B}"/>
              </c:ext>
            </c:extLst>
          </c:dPt>
          <c:dPt>
            <c:idx val="3"/>
            <c:invertIfNegative val="0"/>
            <c:bubble3D val="0"/>
            <c:spPr>
              <a:solidFill>
                <a:srgbClr val="18507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A10-49F5-A6FA-AEA6EC537A6B}"/>
              </c:ext>
            </c:extLst>
          </c:dPt>
          <c:dPt>
            <c:idx val="4"/>
            <c:invertIfNegative val="0"/>
            <c:bubble3D val="0"/>
            <c:spPr>
              <a:solidFill>
                <a:srgbClr val="14425D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A10-49F5-A6FA-AEA6EC537A6B}"/>
              </c:ext>
            </c:extLst>
          </c:dPt>
          <c:dPt>
            <c:idx val="5"/>
            <c:invertIfNegative val="0"/>
            <c:bubble3D val="0"/>
            <c:spPr>
              <a:solidFill>
                <a:srgbClr val="0E2C3E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A10-49F5-A6FA-AEA6EC537A6B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A10-49F5-A6FA-AEA6EC537A6B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9A10-49F5-A6FA-AEA6EC537A6B}"/>
              </c:ext>
            </c:extLst>
          </c:dPt>
          <c:dLbls>
            <c:dLbl>
              <c:idx val="0"/>
              <c:layout>
                <c:manualLayout>
                  <c:x val="-3.3404394406777595E-2"/>
                  <c:y val="-1.4437932673738005E-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400" b="1" i="1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631983673147824"/>
                      <c:h val="0.1446722635707282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9A10-49F5-A6FA-AEA6EC537A6B}"/>
                </c:ext>
              </c:extLst>
            </c:dLbl>
            <c:dLbl>
              <c:idx val="1"/>
              <c:layout>
                <c:manualLayout>
                  <c:x val="-6.0171784256381367E-2"/>
                  <c:y val="-4.6387707751391139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400" b="1" i="1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734256283183848"/>
                      <c:h val="0.1877451198859078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9A10-49F5-A6FA-AEA6EC537A6B}"/>
                </c:ext>
              </c:extLst>
            </c:dLbl>
            <c:dLbl>
              <c:idx val="2"/>
              <c:layout>
                <c:manualLayout>
                  <c:x val="-3.6924871907178546E-2"/>
                  <c:y val="-5.895876043616484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400" b="1" i="1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60905686355241"/>
                      <c:h val="0.1188469337730635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A10-49F5-A6FA-AEA6EC537A6B}"/>
                </c:ext>
              </c:extLst>
            </c:dLbl>
            <c:dLbl>
              <c:idx val="3"/>
              <c:layout>
                <c:manualLayout>
                  <c:x val="-1.4293592592141014E-2"/>
                  <c:y val="2.9477059007041624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400" b="1" i="1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400" dirty="0"/>
                      <a:t>22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400" b="1" i="1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8364200975596932E-2"/>
                      <c:h val="0.1036731771993938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7-9A10-49F5-A6FA-AEA6EC537A6B}"/>
                </c:ext>
              </c:extLst>
            </c:dLbl>
            <c:dLbl>
              <c:idx val="4"/>
              <c:layout>
                <c:manualLayout>
                  <c:x val="-2.3822498004631319E-3"/>
                  <c:y val="-1.3511226517112759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10-49F5-A6FA-AEA6EC537A6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1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</c:v>
                </c:pt>
                <c:pt idx="1">
                  <c:v>5</c:v>
                </c:pt>
                <c:pt idx="2">
                  <c:v>13</c:v>
                </c:pt>
                <c:pt idx="3">
                  <c:v>22</c:v>
                </c:pt>
                <c:pt idx="4">
                  <c:v>31</c:v>
                </c:pt>
                <c:pt idx="5" formatCode="General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A10-49F5-A6FA-AEA6EC537A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51400848"/>
        <c:axId val="2051422480"/>
      </c:barChart>
      <c:catAx>
        <c:axId val="2051400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51422480"/>
        <c:crosses val="autoZero"/>
        <c:auto val="1"/>
        <c:lblAlgn val="ctr"/>
        <c:lblOffset val="100"/>
        <c:noMultiLvlLbl val="0"/>
      </c:catAx>
      <c:valAx>
        <c:axId val="205142248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05140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7EC-45D0-A5AC-FF52FDB48FD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7EC-45D0-A5AC-FF52FDB48FD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7EC-45D0-A5AC-FF52FDB48FD1}"/>
              </c:ext>
            </c:extLst>
          </c:dPt>
          <c:dPt>
            <c:idx val="3"/>
            <c:invertIfNegative val="0"/>
            <c:bubble3D val="0"/>
            <c:spPr>
              <a:solidFill>
                <a:srgbClr val="185072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7EC-45D0-A5AC-FF52FDB48FD1}"/>
              </c:ext>
            </c:extLst>
          </c:dPt>
          <c:dPt>
            <c:idx val="4"/>
            <c:invertIfNegative val="0"/>
            <c:bubble3D val="0"/>
            <c:spPr>
              <a:solidFill>
                <a:srgbClr val="14425D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7EC-45D0-A5AC-FF52FDB48FD1}"/>
              </c:ext>
            </c:extLst>
          </c:dPt>
          <c:dPt>
            <c:idx val="5"/>
            <c:invertIfNegative val="0"/>
            <c:bubble3D val="0"/>
            <c:spPr>
              <a:solidFill>
                <a:srgbClr val="0E2C3E"/>
              </a:solidFill>
              <a:ln>
                <a:solidFill>
                  <a:schemeClr val="accent3">
                    <a:lumMod val="5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C7EC-45D0-A5AC-FF52FDB48FD1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C7EC-45D0-A5AC-FF52FDB48FD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C7EC-45D0-A5AC-FF52FDB48FD1}"/>
              </c:ext>
            </c:extLst>
          </c:dPt>
          <c:dLbls>
            <c:dLbl>
              <c:idx val="0"/>
              <c:layout>
                <c:manualLayout>
                  <c:x val="-3.582779007895727E-2"/>
                  <c:y val="-2.529240931609923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400" b="1" i="1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94454088692688"/>
                      <c:h val="0.110069358237002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7EC-45D0-A5AC-FF52FDB48FD1}"/>
                </c:ext>
              </c:extLst>
            </c:dLbl>
            <c:dLbl>
              <c:idx val="1"/>
              <c:layout>
                <c:manualLayout>
                  <c:x val="-3.852229135102117E-3"/>
                  <c:y val="2.0168186541204411E-7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400" b="1" i="1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178984743054242"/>
                      <c:h val="9.04135769004885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7EC-45D0-A5AC-FF52FDB48FD1}"/>
                </c:ext>
              </c:extLst>
            </c:dLbl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7EC-45D0-A5AC-FF52FDB48FD1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7EC-45D0-A5AC-FF52FDB48FD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400" b="1" i="1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2026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14</c:v>
                </c:pt>
                <c:pt idx="1">
                  <c:v>17</c:v>
                </c:pt>
                <c:pt idx="2" formatCode="General">
                  <c:v>17</c:v>
                </c:pt>
                <c:pt idx="3" formatCode="General">
                  <c:v>21</c:v>
                </c:pt>
                <c:pt idx="4" formatCode="General">
                  <c:v>21</c:v>
                </c:pt>
                <c:pt idx="5" formatCode="General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7EC-45D0-A5AC-FF52FDB48F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051400848"/>
        <c:axId val="2051422480"/>
      </c:barChart>
      <c:catAx>
        <c:axId val="20514008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en-US" sz="14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51422480"/>
        <c:crosses val="autoZero"/>
        <c:auto val="1"/>
        <c:lblAlgn val="ctr"/>
        <c:lblOffset val="100"/>
        <c:noMultiLvlLbl val="0"/>
      </c:catAx>
      <c:valAx>
        <c:axId val="2051422480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crossAx val="20514008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12:24:20.5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24575,'4'0'0,"6"0"0,6 0 0,4 0 0,4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A6EF6-4E7E-4025-AB41-FC7CE6779F9F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9100" y="1239838"/>
            <a:ext cx="5959475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266F26-F509-458F-B447-6B8B606494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8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92903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828882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223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583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5F4A2-A837-2ED7-DFB3-018B47CDAE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93EDB74-D713-5E16-3D3B-B327A35B4B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93663" y="746125"/>
            <a:ext cx="6610350" cy="3719513"/>
          </a:xfrm>
        </p:spPr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EBEA46B-66C0-42ED-C8F7-6401CB82D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9684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icpvk.ru" TargetMode="External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hyperlink" Target="http://icpvk.ru" TargetMode="Externa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icpvk.ru" TargetMode="Externa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icpvk.ru" TargetMode="External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hyperlink" Target="http://icpvk.ru" TargetMode="Externa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BA5285A5-5126-754C-989A-6E2D9593D64F}"/>
              </a:ext>
            </a:extLst>
          </p:cNvPr>
          <p:cNvSpPr txBox="1"/>
          <p:nvPr userDrawn="1"/>
        </p:nvSpPr>
        <p:spPr>
          <a:xfrm>
            <a:off x="3840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5" name="icpvk.ru">
            <a:extLst>
              <a:ext uri="{FF2B5EF4-FFF2-40B4-BE49-F238E27FC236}">
                <a16:creationId xmlns:a16="http://schemas.microsoft.com/office/drawing/2014/main" id="{5D6B7812-4653-5348-B16B-4D794AC5C1C2}"/>
              </a:ext>
            </a:extLst>
          </p:cNvPr>
          <p:cNvSpPr txBox="1"/>
          <p:nvPr userDrawn="1"/>
        </p:nvSpPr>
        <p:spPr>
          <a:xfrm>
            <a:off x="11004278" y="6318602"/>
            <a:ext cx="80003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00">
                <a:solidFill>
                  <a:srgbClr val="00609D"/>
                </a:solidFill>
                <a:uFill>
                  <a:solidFill>
                    <a:srgbClr val="6B9F25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" action="ppaction://noaction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6B9F25"/>
                  </a:solidFill>
                </a:uFill>
                <a:hlinkClick r:id="rId2"/>
              </a:rPr>
              <a:t>icpvk.ru</a:t>
            </a:r>
          </a:p>
        </p:txBody>
      </p:sp>
      <p:pic>
        <p:nvPicPr>
          <p:cNvPr id="9" name="элемент ицпвк голубой-10.png" descr="элемент ицпвк голубой-10.png">
            <a:extLst>
              <a:ext uri="{FF2B5EF4-FFF2-40B4-BE49-F238E27FC236}">
                <a16:creationId xmlns:a16="http://schemas.microsoft.com/office/drawing/2014/main" id="{AAA8DC43-2EDE-2446-B479-4916202323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824639" y="-1681749"/>
            <a:ext cx="17090202" cy="8599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элемент2-07.png" descr="элемент2-07.png">
            <a:extLst>
              <a:ext uri="{FF2B5EF4-FFF2-40B4-BE49-F238E27FC236}">
                <a16:creationId xmlns:a16="http://schemas.microsoft.com/office/drawing/2014/main" id="{8A400908-E70F-1E44-99A3-4ED39860F7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11347" y="2741668"/>
            <a:ext cx="3858538" cy="68208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FCAFB50F-6719-1B41-A179-6577CA4951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4700" y="2715155"/>
            <a:ext cx="5274810" cy="74501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3B110342-41DD-4948-B967-876EE98C41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4700" y="3583724"/>
            <a:ext cx="3269029" cy="427837"/>
          </a:xfrm>
          <a:prstGeom prst="rect">
            <a:avLst/>
          </a:prstGeom>
        </p:spPr>
        <p:txBody>
          <a:bodyPr/>
          <a:lstStyle>
            <a:lvl1pPr>
              <a:buNone/>
              <a:defRPr sz="2100" b="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pic>
        <p:nvPicPr>
          <p:cNvPr id="16" name="Рисунок 15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93C1F5DC-9007-754F-94DD-D4A5EC2E4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85" y="479145"/>
            <a:ext cx="1775862" cy="48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27314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9B9CD215-5486-C140-B74D-B22F204831C6}"/>
              </a:ext>
            </a:extLst>
          </p:cNvPr>
          <p:cNvSpPr/>
          <p:nvPr userDrawn="1"/>
        </p:nvSpPr>
        <p:spPr>
          <a:xfrm>
            <a:off x="-132945" y="-6845"/>
            <a:ext cx="9084318" cy="6871690"/>
          </a:xfrm>
          <a:prstGeom prst="rect">
            <a:avLst/>
          </a:prstGeom>
          <a:solidFill>
            <a:srgbClr val="66BFE7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4" name="элемент ицпвк-белый-09.png" descr="элемент ицпвк-белый-09.png">
            <a:extLst>
              <a:ext uri="{FF2B5EF4-FFF2-40B4-BE49-F238E27FC236}">
                <a16:creationId xmlns:a16="http://schemas.microsoft.com/office/drawing/2014/main" id="{ACBDF892-03E9-8A41-83BF-BB5455E17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7265" y="-874069"/>
            <a:ext cx="16053980" cy="750052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элемент ицпвк голубой-10.png" descr="элемент ицпвк голубой-10.png">
            <a:extLst>
              <a:ext uri="{FF2B5EF4-FFF2-40B4-BE49-F238E27FC236}">
                <a16:creationId xmlns:a16="http://schemas.microsoft.com/office/drawing/2014/main" id="{90734135-E9B3-7F4A-9F33-C4786A4D8B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69678" t="13881" r="9844" b="298"/>
          <a:stretch>
            <a:fillRect/>
          </a:stretch>
        </p:blipFill>
        <p:spPr>
          <a:xfrm>
            <a:off x="8948549" y="-6845"/>
            <a:ext cx="3258614" cy="687169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0BFDEDA4-805D-E942-B8C8-7085CD2B3383}"/>
              </a:ext>
            </a:extLst>
          </p:cNvPr>
          <p:cNvSpPr txBox="1"/>
          <p:nvPr userDrawn="1"/>
        </p:nvSpPr>
        <p:spPr>
          <a:xfrm>
            <a:off x="3840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7" name="icpvk.ru">
            <a:extLst>
              <a:ext uri="{FF2B5EF4-FFF2-40B4-BE49-F238E27FC236}">
                <a16:creationId xmlns:a16="http://schemas.microsoft.com/office/drawing/2014/main" id="{F184317F-6C26-4643-AFA7-A7B4883ECB6F}"/>
              </a:ext>
            </a:extLst>
          </p:cNvPr>
          <p:cNvSpPr txBox="1"/>
          <p:nvPr userDrawn="1"/>
        </p:nvSpPr>
        <p:spPr>
          <a:xfrm>
            <a:off x="11004278" y="6318602"/>
            <a:ext cx="80003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00">
                <a:solidFill>
                  <a:srgbClr val="00609D"/>
                </a:solidFill>
                <a:uFill>
                  <a:solidFill>
                    <a:srgbClr val="6B9F25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" action="ppaction://noaction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6B9F25"/>
                  </a:solidFill>
                </a:uFill>
                <a:hlinkClick r:id="rId4"/>
              </a:rPr>
              <a:t>icpvk.ru</a:t>
            </a:r>
          </a:p>
        </p:txBody>
      </p:sp>
      <p:pic>
        <p:nvPicPr>
          <p:cNvPr id="11" name="ицпвк белый-26.png" descr="ицпвк белый-26.png">
            <a:extLst>
              <a:ext uri="{FF2B5EF4-FFF2-40B4-BE49-F238E27FC236}">
                <a16:creationId xmlns:a16="http://schemas.microsoft.com/office/drawing/2014/main" id="{6C50F8FE-E9A9-E840-A3B1-C302A4464B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9666" y="150278"/>
            <a:ext cx="2489548" cy="104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51B3789D-4CB4-9840-8C63-1F72EF9632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2043" y="2042650"/>
            <a:ext cx="5739143" cy="1603364"/>
          </a:xfrm>
          <a:prstGeom prst="rect">
            <a:avLst/>
          </a:prstGeom>
        </p:spPr>
        <p:txBody>
          <a:bodyPr/>
          <a:lstStyle>
            <a:lvl1pPr>
              <a:buNone/>
              <a:defRPr sz="5100" b="1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BFDEF8D-3450-F841-9655-097CE66839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043" y="3793134"/>
            <a:ext cx="3258614" cy="408941"/>
          </a:xfrm>
          <a:prstGeom prst="rect">
            <a:avLst/>
          </a:prstGeom>
        </p:spPr>
        <p:txBody>
          <a:bodyPr/>
          <a:lstStyle>
            <a:lvl1pPr>
              <a:buNone/>
              <a:defRPr sz="21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текста</a:t>
            </a:r>
          </a:p>
        </p:txBody>
      </p:sp>
    </p:spTree>
    <p:extLst>
      <p:ext uri="{BB962C8B-B14F-4D97-AF65-F5344CB8AC3E}">
        <p14:creationId xmlns:p14="http://schemas.microsoft.com/office/powerpoint/2010/main" val="233180482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EC6B3911-CC7E-FC4D-A2CF-DD8CA865E9A8}"/>
              </a:ext>
            </a:extLst>
          </p:cNvPr>
          <p:cNvSpPr/>
          <p:nvPr userDrawn="1"/>
        </p:nvSpPr>
        <p:spPr>
          <a:xfrm>
            <a:off x="7681630" y="-9742"/>
            <a:ext cx="4598090" cy="6877484"/>
          </a:xfrm>
          <a:prstGeom prst="rect">
            <a:avLst/>
          </a:prstGeom>
          <a:solidFill>
            <a:srgbClr val="66BFE7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609D"/>
                </a:solidFill>
              </a:defRPr>
            </a:pPr>
            <a:endParaRPr/>
          </a:p>
        </p:txBody>
      </p:sp>
      <p:sp>
        <p:nvSpPr>
          <p:cNvPr id="5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188F5E4F-B517-D348-A7EC-CF6C784836A3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6" name="Текст">
            <a:extLst>
              <a:ext uri="{FF2B5EF4-FFF2-40B4-BE49-F238E27FC236}">
                <a16:creationId xmlns:a16="http://schemas.microsoft.com/office/drawing/2014/main" id="{205A5B70-A3C5-4F48-AE19-EE5DD33B148B}"/>
              </a:ext>
            </a:extLst>
          </p:cNvPr>
          <p:cNvSpPr txBox="1"/>
          <p:nvPr userDrawn="1"/>
        </p:nvSpPr>
        <p:spPr>
          <a:xfrm>
            <a:off x="10700704" y="6090002"/>
            <a:ext cx="150864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00">
                <a:solidFill>
                  <a:srgbClr val="00609D"/>
                </a:solidFill>
                <a:uFill>
                  <a:solidFill>
                    <a:srgbClr val="6B9F25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" action="ppaction://noaction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6B9F25"/>
                  </a:solidFill>
                </a:uFill>
                <a:hlinkClick r:id="rId2"/>
              </a:rPr>
              <a:t> </a:t>
            </a:r>
          </a:p>
        </p:txBody>
      </p:sp>
      <p:pic>
        <p:nvPicPr>
          <p:cNvPr id="29" name="ицпвк белый-26.png" descr="ицпвк белый-26.png">
            <a:extLst>
              <a:ext uri="{FF2B5EF4-FFF2-40B4-BE49-F238E27FC236}">
                <a16:creationId xmlns:a16="http://schemas.microsoft.com/office/drawing/2014/main" id="{0713A1D0-07FD-A441-AF48-0C732A9A987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849659" y="234344"/>
            <a:ext cx="2158733" cy="908828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Текст 30">
            <a:extLst>
              <a:ext uri="{FF2B5EF4-FFF2-40B4-BE49-F238E27FC236}">
                <a16:creationId xmlns:a16="http://schemas.microsoft.com/office/drawing/2014/main" id="{C93940BC-F73F-F146-AB5F-D50509E456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456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1</a:t>
            </a:r>
          </a:p>
        </p:txBody>
      </p:sp>
      <p:sp>
        <p:nvSpPr>
          <p:cNvPr id="32" name="Текст 30">
            <a:extLst>
              <a:ext uri="{FF2B5EF4-FFF2-40B4-BE49-F238E27FC236}">
                <a16:creationId xmlns:a16="http://schemas.microsoft.com/office/drawing/2014/main" id="{0F65C4A9-0933-AF41-8A00-5AB083B774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3663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2</a:t>
            </a:r>
            <a:endParaRPr lang="ru-RU" dirty="0"/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425D5F38-30A8-354E-B293-426004EED4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370" y="312980"/>
            <a:ext cx="4021633" cy="44630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F49FBB-1550-BF49-A696-9CA9638C8A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7163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8E84FF8A-6E0B-244A-8E3E-F8F4AC894A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38080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061883D3-59BC-094F-9232-21999CF72B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217" y="1606317"/>
            <a:ext cx="1117794" cy="802346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60479459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">
            <a:extLst>
              <a:ext uri="{FF2B5EF4-FFF2-40B4-BE49-F238E27FC236}">
                <a16:creationId xmlns:a16="http://schemas.microsoft.com/office/drawing/2014/main" id="{CFFF3089-2FEC-414A-97A3-07269F46E83F}"/>
              </a:ext>
            </a:extLst>
          </p:cNvPr>
          <p:cNvSpPr/>
          <p:nvPr userDrawn="1"/>
        </p:nvSpPr>
        <p:spPr>
          <a:xfrm>
            <a:off x="7593908" y="2319"/>
            <a:ext cx="4598090" cy="6877484"/>
          </a:xfrm>
          <a:prstGeom prst="rect">
            <a:avLst/>
          </a:prstGeom>
          <a:solidFill>
            <a:srgbClr val="00609D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609D"/>
                </a:solidFill>
              </a:defRPr>
            </a:pPr>
            <a:endParaRPr dirty="0"/>
          </a:p>
        </p:txBody>
      </p:sp>
      <p:sp>
        <p:nvSpPr>
          <p:cNvPr id="30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1C2A4349-F413-A945-A59F-BC1CD05392FC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54" name="Текст 30">
            <a:extLst>
              <a:ext uri="{FF2B5EF4-FFF2-40B4-BE49-F238E27FC236}">
                <a16:creationId xmlns:a16="http://schemas.microsoft.com/office/drawing/2014/main" id="{297156C2-CE85-A344-8EAA-07B1E747F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5614" y="312980"/>
            <a:ext cx="4021633" cy="44630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55" name="Текст 30">
            <a:extLst>
              <a:ext uri="{FF2B5EF4-FFF2-40B4-BE49-F238E27FC236}">
                <a16:creationId xmlns:a16="http://schemas.microsoft.com/office/drawing/2014/main" id="{3AA03108-52E9-074F-B4FB-A01A54D7C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456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1</a:t>
            </a:r>
          </a:p>
        </p:txBody>
      </p:sp>
      <p:sp>
        <p:nvSpPr>
          <p:cNvPr id="56" name="Текст 30">
            <a:extLst>
              <a:ext uri="{FF2B5EF4-FFF2-40B4-BE49-F238E27FC236}">
                <a16:creationId xmlns:a16="http://schemas.microsoft.com/office/drawing/2014/main" id="{CD3BFB48-2E56-DC44-BC76-6F7C0086FC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3663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2</a:t>
            </a:r>
            <a:endParaRPr lang="ru-RU" dirty="0"/>
          </a:p>
        </p:txBody>
      </p:sp>
      <p:pic>
        <p:nvPicPr>
          <p:cNvPr id="58" name="ицпвк белый-26.png" descr="ицпвк белый-26.png">
            <a:extLst>
              <a:ext uri="{FF2B5EF4-FFF2-40B4-BE49-F238E27FC236}">
                <a16:creationId xmlns:a16="http://schemas.microsoft.com/office/drawing/2014/main" id="{78A327F9-4BE7-814B-819A-0BF478DD2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9659" y="234344"/>
            <a:ext cx="2158733" cy="90882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id="{51A905C0-BEF9-5A41-8946-42695C14BD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7163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163B9E1E-1CF7-E84C-8027-D2BBB41221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6928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5ACE896C-5D37-994B-BF3F-9E789C2351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217" y="1606317"/>
            <a:ext cx="1117794" cy="802346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6348408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79353DDE-5A5D-0643-911D-007199225EA5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pic>
        <p:nvPicPr>
          <p:cNvPr id="5" name="ицпвк фирстиль2-05.png" descr="ицпвк фирстиль2-05.png">
            <a:extLst>
              <a:ext uri="{FF2B5EF4-FFF2-40B4-BE49-F238E27FC236}">
                <a16:creationId xmlns:a16="http://schemas.microsoft.com/office/drawing/2014/main" id="{13664C14-587E-1841-BB39-E718CB721E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7575" y="2854222"/>
            <a:ext cx="800038" cy="787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элемент2-07.png" descr="элемент2-07.png">
            <a:extLst>
              <a:ext uri="{FF2B5EF4-FFF2-40B4-BE49-F238E27FC236}">
                <a16:creationId xmlns:a16="http://schemas.microsoft.com/office/drawing/2014/main" id="{8CB8B0FD-F2CF-9247-9264-9372336149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526737" y="389415"/>
            <a:ext cx="2313380" cy="40894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C5670500-F628-5A48-9558-C39A5AFD0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5845" y="365240"/>
            <a:ext cx="4841875" cy="831850"/>
          </a:xfrm>
          <a:prstGeom prst="rect">
            <a:avLst/>
          </a:prstGeom>
        </p:spPr>
        <p:txBody>
          <a:bodyPr/>
          <a:lstStyle>
            <a:lvl1pPr>
              <a:buNone/>
              <a:defRPr sz="26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1E9D46F-FFDF-1942-9D69-D057B99567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6643" y="1913400"/>
            <a:ext cx="5309357" cy="35730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5" name="Рисунок 14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ED4A27D3-0A5D-C64C-B681-B51019D13A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701" y="356744"/>
            <a:ext cx="1286276" cy="34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11807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элемент для презы еще-03.png" descr="элемент для презы еще-03.png">
            <a:extLst>
              <a:ext uri="{FF2B5EF4-FFF2-40B4-BE49-F238E27FC236}">
                <a16:creationId xmlns:a16="http://schemas.microsoft.com/office/drawing/2014/main" id="{54B45F26-C666-D145-B6AD-32C0D75AF9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0372" y="5282411"/>
            <a:ext cx="12192001" cy="163417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CAFE3E5C-9C8B-064C-B0D7-7DF7A6B79B70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6" name="Контакты:">
            <a:extLst>
              <a:ext uri="{FF2B5EF4-FFF2-40B4-BE49-F238E27FC236}">
                <a16:creationId xmlns:a16="http://schemas.microsoft.com/office/drawing/2014/main" id="{0DE1E950-151D-674F-B536-216B2F39DDBE}"/>
              </a:ext>
            </a:extLst>
          </p:cNvPr>
          <p:cNvSpPr txBox="1"/>
          <p:nvPr userDrawn="1"/>
        </p:nvSpPr>
        <p:spPr>
          <a:xfrm>
            <a:off x="7268470" y="3796923"/>
            <a:ext cx="2192053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lnSpc>
                <a:spcPct val="90000"/>
              </a:lnSpc>
              <a:defRPr sz="3700">
                <a:solidFill>
                  <a:srgbClr val="00609D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sz="2000" dirty="0" err="1"/>
              <a:t>Контакты</a:t>
            </a:r>
            <a:r>
              <a:rPr sz="2000" dirty="0"/>
              <a:t>:</a:t>
            </a:r>
          </a:p>
        </p:txBody>
      </p:sp>
      <p:pic>
        <p:nvPicPr>
          <p:cNvPr id="7" name="элемент2-07.png" descr="элемент2-07.png">
            <a:extLst>
              <a:ext uri="{FF2B5EF4-FFF2-40B4-BE49-F238E27FC236}">
                <a16:creationId xmlns:a16="http://schemas.microsoft.com/office/drawing/2014/main" id="{91252371-9CA7-9845-ABD3-3F0F24F4C5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78381" y="310084"/>
            <a:ext cx="3539913" cy="625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конки-10.png" descr="иконки-10.png">
            <a:extLst>
              <a:ext uri="{FF2B5EF4-FFF2-40B4-BE49-F238E27FC236}">
                <a16:creationId xmlns:a16="http://schemas.microsoft.com/office/drawing/2014/main" id="{DC61FA8A-A30F-4E4B-A475-CAE2FB2F7A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68471" y="4228472"/>
            <a:ext cx="450149" cy="450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иконки-11.png" descr="иконки-11.png">
            <a:extLst>
              <a:ext uri="{FF2B5EF4-FFF2-40B4-BE49-F238E27FC236}">
                <a16:creationId xmlns:a16="http://schemas.microsoft.com/office/drawing/2014/main" id="{EBCE0FD5-206A-F54A-9C69-9D619B2A436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68470" y="5296618"/>
            <a:ext cx="450149" cy="450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иконки-12.png" descr="иконки-12.png">
            <a:extLst>
              <a:ext uri="{FF2B5EF4-FFF2-40B4-BE49-F238E27FC236}">
                <a16:creationId xmlns:a16="http://schemas.microsoft.com/office/drawing/2014/main" id="{9643F507-AF91-7F43-BC6A-EAB1BD6F9DA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268472" y="4762545"/>
            <a:ext cx="450149" cy="450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Рисунок 14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89E259D3-A3E8-584C-AF22-41566FDBC1C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410" y="495045"/>
            <a:ext cx="1717601" cy="4657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35014AF-9A18-4BF8-AEAB-4C8D0B79A3FD}"/>
              </a:ext>
            </a:extLst>
          </p:cNvPr>
          <p:cNvSpPr txBox="1"/>
          <p:nvPr userDrawn="1"/>
        </p:nvSpPr>
        <p:spPr>
          <a:xfrm>
            <a:off x="7718621" y="4166255"/>
            <a:ext cx="3327888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info@icpvk.ru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; 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support@icpvk.ru (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служба поддержки пользователей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)</a:t>
            </a:r>
            <a:endParaRPr lang="ru-RU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CDAB02-EACD-4C9A-91F7-C4094F428AC3}"/>
              </a:ext>
            </a:extLst>
          </p:cNvPr>
          <p:cNvSpPr txBox="1"/>
          <p:nvPr userDrawn="1"/>
        </p:nvSpPr>
        <p:spPr>
          <a:xfrm>
            <a:off x="7718619" y="4839158"/>
            <a:ext cx="3327888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8-499-261-66-45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11F8B-BADD-4E88-8E8C-3271EC5B8821}"/>
              </a:ext>
            </a:extLst>
          </p:cNvPr>
          <p:cNvSpPr txBox="1"/>
          <p:nvPr userDrawn="1"/>
        </p:nvSpPr>
        <p:spPr>
          <a:xfrm>
            <a:off x="2439070" y="2177019"/>
            <a:ext cx="7313860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spc="0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FillTx/>
                <a:latin typeface="+mn-lt"/>
                <a:ea typeface="Arial"/>
                <a:cs typeface="Arial"/>
                <a:sym typeface="Arial"/>
              </a:rPr>
              <a:t>Спасибо за Ваше внимание!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A4F65E-87C5-5972-62D3-2BA132E65AC8}"/>
              </a:ext>
            </a:extLst>
          </p:cNvPr>
          <p:cNvSpPr txBox="1"/>
          <p:nvPr userDrawn="1"/>
        </p:nvSpPr>
        <p:spPr>
          <a:xfrm>
            <a:off x="7718621" y="5360705"/>
            <a:ext cx="6071146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FillTx/>
                <a:latin typeface="Arial"/>
                <a:cs typeface="Arial"/>
                <a:sym typeface="Arial"/>
              </a:rPr>
              <a:t>Москва, 105066,</a:t>
            </a:r>
            <a:r>
              <a:rPr kumimoji="0" lang="en-US" sz="14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FillTx/>
                <a:latin typeface="Arial"/>
                <a:cs typeface="Arial"/>
                <a:sym typeface="Arial"/>
              </a:rPr>
              <a:t> </a:t>
            </a:r>
            <a:r>
              <a:rPr kumimoji="0" lang="ru-RU" sz="1400" b="0" i="0" u="none" strike="noStrike" cap="none" spc="0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FillTx/>
                <a:latin typeface="Arial"/>
                <a:cs typeface="Arial"/>
                <a:sym typeface="Arial"/>
              </a:rPr>
              <a:t>ул. Новорязанская, д. 30А, пом. 2</a:t>
            </a:r>
          </a:p>
        </p:txBody>
      </p:sp>
    </p:spTree>
    <p:extLst>
      <p:ext uri="{BB962C8B-B14F-4D97-AF65-F5344CB8AC3E}">
        <p14:creationId xmlns:p14="http://schemas.microsoft.com/office/powerpoint/2010/main" val="63359052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AEF66-13A0-D22C-339E-75CC5E6CC2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A146384-69B9-5B7D-AF85-AF59DB49FB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EAF174-1027-1CDF-0059-745663247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B7BBA6-20E3-BCCD-3C68-343220A5A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7F9C06C-17F2-A422-C6D6-F76C4C511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8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3C65D3-A41C-A6A9-7E4A-29863DA20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E592D0D-2803-31C9-5B25-5BFF109B8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E243038-DE43-6863-E5B2-CAA63AD34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89D4401-B899-B327-96F5-8C96C8603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3070CE-DAC1-FFA2-6D95-5BCB233EE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5507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2AE1E5-58D7-375E-3E75-B304FCBFE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1660608-77CA-1767-F128-563697D6EE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3AF6EA-7A58-8C4D-0016-3B5A99BFE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C249C7-3E12-3A5D-6AA5-9559A673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AC11D7-187C-7385-FA7F-47537FFDB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525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554088-673C-EAC7-35B5-58C3896F2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7DFEE87-47B9-84D9-CF93-F655EE2D04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53808D-AF48-DAC4-FB2C-365E186C79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82D8083-9047-6270-E2B2-F66C46BC8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01BF9D0-07CF-650A-8493-E47F7BE5A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E2F29C-4EB0-7D08-5D9C-22F331F54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205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288AE-4E82-2632-5B5D-FB27E4817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AE4BFE2-9BFA-6B3B-9720-7B172EC9B0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EE7291C-428C-50AF-3FDE-3B84171DC3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51BC17-D92B-2AA4-D7CB-3B492CF6C9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339DFF6-6688-3045-8E3B-7950542E03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48EDB79-F108-BEF1-3543-03A7C4595B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47BD5E9-4ED5-52EE-BFB8-4DD88B7E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A2F29E4-8A60-8E1F-CC55-0F1F6AAFC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6771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1AF99-798F-42CB-2679-7FD7A8EA6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F9858D-ACAD-4EF4-0212-06D505BA1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4733B66-C831-F970-5D6C-D2F3B69D1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579037-2313-5919-60B9-FCD1084E7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0725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A04D5B7-E64B-FAE7-CEC6-952DA54C8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A1E4D66-86B1-AD15-9B50-60C19F995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E81FADE-B712-2C40-8C33-48BA9B2DC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23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2FDFE3-3358-F199-210C-3312D5D04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638982-3EC2-4301-D674-37543F9AF0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36F758-024A-6A46-C5DC-9247B907C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2918747-6AF5-4BE4-29E0-E222E7673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E3BF41B-2CA7-1843-337F-DF91DFAA1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9AB1CFF-A070-4010-144F-629EB48C1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6259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ECC182-D9FC-6BB9-6F9E-2AE0B0C4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B149007-5C4C-1FF0-507C-B206A72F55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6435D25-4C94-2686-F1B9-BEB40C4EBE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566A42-0866-60FE-C4B2-927C4ACC6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F644790-7E78-A497-2687-95D7046A04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820FD6-6C48-2CFD-98A5-DD3DBE8F2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239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E2299A-5B8B-7EBC-BF67-5EEA7A303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ACF163-F02E-950B-02FA-E26DA8F6EA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BCDDCF-D43A-76F9-B94C-30A56621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AE0936-9079-8CCF-2DFD-DDC6A2386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0134C7-33A5-3F92-FD71-96FF802F6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575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57ACB79-70E7-F45D-F5C1-DDA42DE2776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D2707DB-5EA4-907A-8B4E-9950B55141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23D424-BCE8-29BF-E364-9A58D4113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BD6D218-5206-24EC-70AB-313A6AF15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775138-3D22-8D06-44AC-011371FFC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4762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79353DDE-5A5D-0643-911D-007199225EA5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pic>
        <p:nvPicPr>
          <p:cNvPr id="5" name="ицпвк фирстиль2-05.png" descr="ицпвк фирстиль2-05.png">
            <a:extLst>
              <a:ext uri="{FF2B5EF4-FFF2-40B4-BE49-F238E27FC236}">
                <a16:creationId xmlns:a16="http://schemas.microsoft.com/office/drawing/2014/main" id="{13664C14-587E-1841-BB39-E718CB721E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7575" y="2854222"/>
            <a:ext cx="800038" cy="787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элемент2-07.png" descr="элемент2-07.png">
            <a:extLst>
              <a:ext uri="{FF2B5EF4-FFF2-40B4-BE49-F238E27FC236}">
                <a16:creationId xmlns:a16="http://schemas.microsoft.com/office/drawing/2014/main" id="{8CB8B0FD-F2CF-9247-9264-9372336149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526737" y="389415"/>
            <a:ext cx="2313380" cy="40894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C5670500-F628-5A48-9558-C39A5AFD0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5845" y="365240"/>
            <a:ext cx="4841875" cy="831850"/>
          </a:xfrm>
          <a:prstGeom prst="rect">
            <a:avLst/>
          </a:prstGeom>
        </p:spPr>
        <p:txBody>
          <a:bodyPr/>
          <a:lstStyle>
            <a:lvl1pPr>
              <a:buNone/>
              <a:defRPr sz="26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1E9D46F-FFDF-1942-9D69-D057B99567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6643" y="1913400"/>
            <a:ext cx="5309357" cy="35730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5" name="Рисунок 14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ED4A27D3-0A5D-C64C-B681-B51019D13A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701" y="356744"/>
            <a:ext cx="1286276" cy="34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192058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BA5285A5-5126-754C-989A-6E2D9593D64F}"/>
              </a:ext>
            </a:extLst>
          </p:cNvPr>
          <p:cNvSpPr txBox="1"/>
          <p:nvPr userDrawn="1"/>
        </p:nvSpPr>
        <p:spPr>
          <a:xfrm>
            <a:off x="3840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5" name="icpvk.ru">
            <a:extLst>
              <a:ext uri="{FF2B5EF4-FFF2-40B4-BE49-F238E27FC236}">
                <a16:creationId xmlns:a16="http://schemas.microsoft.com/office/drawing/2014/main" id="{5D6B7812-4653-5348-B16B-4D794AC5C1C2}"/>
              </a:ext>
            </a:extLst>
          </p:cNvPr>
          <p:cNvSpPr txBox="1"/>
          <p:nvPr userDrawn="1"/>
        </p:nvSpPr>
        <p:spPr>
          <a:xfrm>
            <a:off x="11004278" y="6318602"/>
            <a:ext cx="80003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00">
                <a:solidFill>
                  <a:srgbClr val="00609D"/>
                </a:solidFill>
                <a:uFill>
                  <a:solidFill>
                    <a:srgbClr val="6B9F25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" action="ppaction://noaction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6B9F25"/>
                  </a:solidFill>
                </a:uFill>
                <a:hlinkClick r:id="rId2"/>
              </a:rPr>
              <a:t>icpvk.ru</a:t>
            </a:r>
          </a:p>
        </p:txBody>
      </p:sp>
      <p:pic>
        <p:nvPicPr>
          <p:cNvPr id="9" name="элемент ицпвк голубой-10.png" descr="элемент ицпвк голубой-10.png">
            <a:extLst>
              <a:ext uri="{FF2B5EF4-FFF2-40B4-BE49-F238E27FC236}">
                <a16:creationId xmlns:a16="http://schemas.microsoft.com/office/drawing/2014/main" id="{AAA8DC43-2EDE-2446-B479-49162023236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824639" y="-1681749"/>
            <a:ext cx="17090202" cy="85994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элемент2-07.png" descr="элемент2-07.png">
            <a:extLst>
              <a:ext uri="{FF2B5EF4-FFF2-40B4-BE49-F238E27FC236}">
                <a16:creationId xmlns:a16="http://schemas.microsoft.com/office/drawing/2014/main" id="{8A400908-E70F-1E44-99A3-4ED39860F7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11347" y="2741668"/>
            <a:ext cx="3858538" cy="682081"/>
          </a:xfrm>
          <a:prstGeom prst="rect">
            <a:avLst/>
          </a:prstGeom>
          <a:ln w="12700">
            <a:miter lim="400000"/>
          </a:ln>
        </p:spPr>
      </p:pic>
      <p:sp>
        <p:nvSpPr>
          <p:cNvPr id="14" name="Текст 2">
            <a:extLst>
              <a:ext uri="{FF2B5EF4-FFF2-40B4-BE49-F238E27FC236}">
                <a16:creationId xmlns:a16="http://schemas.microsoft.com/office/drawing/2014/main" id="{FCAFB50F-6719-1B41-A179-6577CA4951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94700" y="2715155"/>
            <a:ext cx="5274810" cy="745010"/>
          </a:xfrm>
          <a:prstGeom prst="rect">
            <a:avLst/>
          </a:prstGeom>
        </p:spPr>
        <p:txBody>
          <a:bodyPr/>
          <a:lstStyle>
            <a:lvl1pPr>
              <a:buNone/>
              <a:defRPr sz="40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3B110342-41DD-4948-B967-876EE98C41F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494700" y="3583724"/>
            <a:ext cx="3269029" cy="427837"/>
          </a:xfrm>
          <a:prstGeom prst="rect">
            <a:avLst/>
          </a:prstGeom>
        </p:spPr>
        <p:txBody>
          <a:bodyPr/>
          <a:lstStyle>
            <a:lvl1pPr>
              <a:buNone/>
              <a:defRPr sz="2100" b="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слайда</a:t>
            </a:r>
          </a:p>
        </p:txBody>
      </p:sp>
      <p:pic>
        <p:nvPicPr>
          <p:cNvPr id="16" name="Рисунок 15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93C1F5DC-9007-754F-94DD-D4A5EC2E46D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85" y="479145"/>
            <a:ext cx="1775862" cy="481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396777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9B9CD215-5486-C140-B74D-B22F204831C6}"/>
              </a:ext>
            </a:extLst>
          </p:cNvPr>
          <p:cNvSpPr/>
          <p:nvPr userDrawn="1"/>
        </p:nvSpPr>
        <p:spPr>
          <a:xfrm>
            <a:off x="-132945" y="-6845"/>
            <a:ext cx="9084318" cy="6871690"/>
          </a:xfrm>
          <a:prstGeom prst="rect">
            <a:avLst/>
          </a:prstGeom>
          <a:solidFill>
            <a:srgbClr val="66BFE7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pic>
        <p:nvPicPr>
          <p:cNvPr id="4" name="элемент ицпвк-белый-09.png" descr="элемент ицпвк-белый-09.png">
            <a:extLst>
              <a:ext uri="{FF2B5EF4-FFF2-40B4-BE49-F238E27FC236}">
                <a16:creationId xmlns:a16="http://schemas.microsoft.com/office/drawing/2014/main" id="{ACBDF892-03E9-8A41-83BF-BB5455E178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267265" y="-874069"/>
            <a:ext cx="16053980" cy="7500524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элемент ицпвк голубой-10.png" descr="элемент ицпвк голубой-10.png">
            <a:extLst>
              <a:ext uri="{FF2B5EF4-FFF2-40B4-BE49-F238E27FC236}">
                <a16:creationId xmlns:a16="http://schemas.microsoft.com/office/drawing/2014/main" id="{90734135-E9B3-7F4A-9F33-C4786A4D8B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69678" t="13881" r="9844" b="298"/>
          <a:stretch>
            <a:fillRect/>
          </a:stretch>
        </p:blipFill>
        <p:spPr>
          <a:xfrm>
            <a:off x="8948549" y="-6845"/>
            <a:ext cx="3258614" cy="687169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0BFDEDA4-805D-E942-B8C8-7085CD2B3383}"/>
              </a:ext>
            </a:extLst>
          </p:cNvPr>
          <p:cNvSpPr txBox="1"/>
          <p:nvPr userDrawn="1"/>
        </p:nvSpPr>
        <p:spPr>
          <a:xfrm>
            <a:off x="3840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FFFFFF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7" name="icpvk.ru">
            <a:extLst>
              <a:ext uri="{FF2B5EF4-FFF2-40B4-BE49-F238E27FC236}">
                <a16:creationId xmlns:a16="http://schemas.microsoft.com/office/drawing/2014/main" id="{F184317F-6C26-4643-AFA7-A7B4883ECB6F}"/>
              </a:ext>
            </a:extLst>
          </p:cNvPr>
          <p:cNvSpPr txBox="1"/>
          <p:nvPr userDrawn="1"/>
        </p:nvSpPr>
        <p:spPr>
          <a:xfrm>
            <a:off x="11004278" y="6318602"/>
            <a:ext cx="800038" cy="294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300">
                <a:solidFill>
                  <a:srgbClr val="00609D"/>
                </a:solidFill>
                <a:uFill>
                  <a:solidFill>
                    <a:srgbClr val="6B9F25"/>
                  </a:solidFill>
                </a:uFill>
                <a:latin typeface="Montserrat Bold"/>
                <a:ea typeface="Montserrat Bold"/>
                <a:cs typeface="Montserrat Bold"/>
                <a:sym typeface="Montserrat Bold"/>
                <a:hlinkClick r:id="" action="ppaction://noaction"/>
              </a:defRPr>
            </a:lvl1pPr>
          </a:lstStyle>
          <a:p>
            <a:pPr>
              <a:defRPr>
                <a:uFillTx/>
              </a:defRPr>
            </a:pPr>
            <a:r>
              <a:rPr>
                <a:uFill>
                  <a:solidFill>
                    <a:srgbClr val="6B9F25"/>
                  </a:solidFill>
                </a:uFill>
                <a:hlinkClick r:id="rId4"/>
              </a:rPr>
              <a:t>icpvk.ru</a:t>
            </a:r>
          </a:p>
        </p:txBody>
      </p:sp>
      <p:pic>
        <p:nvPicPr>
          <p:cNvPr id="11" name="ицпвк белый-26.png" descr="ицпвк белый-26.png">
            <a:extLst>
              <a:ext uri="{FF2B5EF4-FFF2-40B4-BE49-F238E27FC236}">
                <a16:creationId xmlns:a16="http://schemas.microsoft.com/office/drawing/2014/main" id="{6C50F8FE-E9A9-E840-A3B1-C302A4464B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29666" y="150278"/>
            <a:ext cx="2489548" cy="1048101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51B3789D-4CB4-9840-8C63-1F72EF9632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82043" y="2042650"/>
            <a:ext cx="5739143" cy="1603364"/>
          </a:xfrm>
          <a:prstGeom prst="rect">
            <a:avLst/>
          </a:prstGeom>
        </p:spPr>
        <p:txBody>
          <a:bodyPr/>
          <a:lstStyle>
            <a:lvl1pPr>
              <a:buNone/>
              <a:defRPr sz="5100" b="1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</a:t>
            </a:r>
          </a:p>
          <a:p>
            <a:pPr lvl="0"/>
            <a:r>
              <a:rPr lang="ru-RU" dirty="0"/>
              <a:t>слайда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DBFDEF8D-3450-F841-9655-097CE668392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2043" y="3793134"/>
            <a:ext cx="3258614" cy="408941"/>
          </a:xfrm>
          <a:prstGeom prst="rect">
            <a:avLst/>
          </a:prstGeom>
        </p:spPr>
        <p:txBody>
          <a:bodyPr/>
          <a:lstStyle>
            <a:lvl1pPr>
              <a:buNone/>
              <a:defRPr sz="21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2179058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">
            <a:extLst>
              <a:ext uri="{FF2B5EF4-FFF2-40B4-BE49-F238E27FC236}">
                <a16:creationId xmlns:a16="http://schemas.microsoft.com/office/drawing/2014/main" id="{EC6B3911-CC7E-FC4D-A2CF-DD8CA865E9A8}"/>
              </a:ext>
            </a:extLst>
          </p:cNvPr>
          <p:cNvSpPr/>
          <p:nvPr userDrawn="1"/>
        </p:nvSpPr>
        <p:spPr>
          <a:xfrm>
            <a:off x="7681630" y="-9742"/>
            <a:ext cx="4598090" cy="6877484"/>
          </a:xfrm>
          <a:prstGeom prst="rect">
            <a:avLst/>
          </a:prstGeom>
          <a:solidFill>
            <a:srgbClr val="66BFE7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609D"/>
                </a:solidFill>
              </a:defRPr>
            </a:pPr>
            <a:endParaRPr/>
          </a:p>
        </p:txBody>
      </p:sp>
      <p:sp>
        <p:nvSpPr>
          <p:cNvPr id="5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188F5E4F-B517-D348-A7EC-CF6C784836A3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pic>
        <p:nvPicPr>
          <p:cNvPr id="29" name="ицпвк белый-26.png" descr="ицпвк белый-26.png">
            <a:extLst>
              <a:ext uri="{FF2B5EF4-FFF2-40B4-BE49-F238E27FC236}">
                <a16:creationId xmlns:a16="http://schemas.microsoft.com/office/drawing/2014/main" id="{0713A1D0-07FD-A441-AF48-0C732A9A98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9659" y="234344"/>
            <a:ext cx="2158733" cy="908828"/>
          </a:xfrm>
          <a:prstGeom prst="rect">
            <a:avLst/>
          </a:prstGeom>
          <a:ln w="12700">
            <a:miter lim="400000"/>
          </a:ln>
        </p:spPr>
      </p:pic>
      <p:sp>
        <p:nvSpPr>
          <p:cNvPr id="31" name="Текст 30">
            <a:extLst>
              <a:ext uri="{FF2B5EF4-FFF2-40B4-BE49-F238E27FC236}">
                <a16:creationId xmlns:a16="http://schemas.microsoft.com/office/drawing/2014/main" id="{C93940BC-F73F-F146-AB5F-D50509E456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456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1</a:t>
            </a:r>
          </a:p>
        </p:txBody>
      </p:sp>
      <p:sp>
        <p:nvSpPr>
          <p:cNvPr id="32" name="Текст 30">
            <a:extLst>
              <a:ext uri="{FF2B5EF4-FFF2-40B4-BE49-F238E27FC236}">
                <a16:creationId xmlns:a16="http://schemas.microsoft.com/office/drawing/2014/main" id="{0F65C4A9-0933-AF41-8A00-5AB083B774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3663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2</a:t>
            </a:r>
            <a:endParaRPr lang="ru-RU" dirty="0"/>
          </a:p>
        </p:txBody>
      </p:sp>
      <p:sp>
        <p:nvSpPr>
          <p:cNvPr id="33" name="Текст 30">
            <a:extLst>
              <a:ext uri="{FF2B5EF4-FFF2-40B4-BE49-F238E27FC236}">
                <a16:creationId xmlns:a16="http://schemas.microsoft.com/office/drawing/2014/main" id="{425D5F38-30A8-354E-B293-426004EED4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1370" y="312980"/>
            <a:ext cx="4021633" cy="44630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8F49FBB-1550-BF49-A696-9CA9638C8A0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7163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8E84FF8A-6E0B-244A-8E3E-F8F4AC894A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38080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2" name="Текст 3">
            <a:extLst>
              <a:ext uri="{FF2B5EF4-FFF2-40B4-BE49-F238E27FC236}">
                <a16:creationId xmlns:a16="http://schemas.microsoft.com/office/drawing/2014/main" id="{061883D3-59BC-094F-9232-21999CF72B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217" y="1606317"/>
            <a:ext cx="1117794" cy="802346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627612609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">
            <a:extLst>
              <a:ext uri="{FF2B5EF4-FFF2-40B4-BE49-F238E27FC236}">
                <a16:creationId xmlns:a16="http://schemas.microsoft.com/office/drawing/2014/main" id="{CFFF3089-2FEC-414A-97A3-07269F46E83F}"/>
              </a:ext>
            </a:extLst>
          </p:cNvPr>
          <p:cNvSpPr/>
          <p:nvPr userDrawn="1"/>
        </p:nvSpPr>
        <p:spPr>
          <a:xfrm>
            <a:off x="7593908" y="2319"/>
            <a:ext cx="4598090" cy="6877484"/>
          </a:xfrm>
          <a:prstGeom prst="rect">
            <a:avLst/>
          </a:prstGeom>
          <a:solidFill>
            <a:srgbClr val="00609D"/>
          </a:solidFill>
          <a:ln w="12700">
            <a:miter lim="400000"/>
          </a:ln>
        </p:spPr>
        <p:txBody>
          <a:bodyPr lIns="45719" rIns="45719" anchor="ctr"/>
          <a:lstStyle/>
          <a:p>
            <a:pPr>
              <a:defRPr>
                <a:solidFill>
                  <a:srgbClr val="00609D"/>
                </a:solidFill>
              </a:defRPr>
            </a:pPr>
            <a:endParaRPr dirty="0"/>
          </a:p>
        </p:txBody>
      </p:sp>
      <p:sp>
        <p:nvSpPr>
          <p:cNvPr id="30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1C2A4349-F413-A945-A59F-BC1CD05392FC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54" name="Текст 30">
            <a:extLst>
              <a:ext uri="{FF2B5EF4-FFF2-40B4-BE49-F238E27FC236}">
                <a16:creationId xmlns:a16="http://schemas.microsoft.com/office/drawing/2014/main" id="{297156C2-CE85-A344-8EAA-07B1E747F7B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15614" y="312980"/>
            <a:ext cx="4021633" cy="44630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55" name="Текст 30">
            <a:extLst>
              <a:ext uri="{FF2B5EF4-FFF2-40B4-BE49-F238E27FC236}">
                <a16:creationId xmlns:a16="http://schemas.microsoft.com/office/drawing/2014/main" id="{3AA03108-52E9-074F-B4FB-A01A54D7C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66456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1</a:t>
            </a:r>
          </a:p>
        </p:txBody>
      </p:sp>
      <p:sp>
        <p:nvSpPr>
          <p:cNvPr id="56" name="Текст 30">
            <a:extLst>
              <a:ext uri="{FF2B5EF4-FFF2-40B4-BE49-F238E27FC236}">
                <a16:creationId xmlns:a16="http://schemas.microsoft.com/office/drawing/2014/main" id="{CD3BFB48-2E56-DC44-BC76-6F7C0086FC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3663" y="1532066"/>
            <a:ext cx="2562173" cy="385762"/>
          </a:xfrm>
          <a:prstGeom prst="rect">
            <a:avLst/>
          </a:prstGeom>
        </p:spPr>
        <p:txBody>
          <a:bodyPr/>
          <a:lstStyle>
            <a:lvl1pPr>
              <a:buNone/>
              <a:defRPr sz="2100" b="1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Подзаголовок </a:t>
            </a:r>
            <a:r>
              <a:rPr lang="en-US" dirty="0"/>
              <a:t>2</a:t>
            </a:r>
            <a:endParaRPr lang="ru-RU" dirty="0"/>
          </a:p>
        </p:txBody>
      </p:sp>
      <p:pic>
        <p:nvPicPr>
          <p:cNvPr id="58" name="ицпвк белый-26.png" descr="ицпвк белый-26.png">
            <a:extLst>
              <a:ext uri="{FF2B5EF4-FFF2-40B4-BE49-F238E27FC236}">
                <a16:creationId xmlns:a16="http://schemas.microsoft.com/office/drawing/2014/main" id="{78A327F9-4BE7-814B-819A-0BF478DD29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849659" y="234344"/>
            <a:ext cx="2158733" cy="90882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Текст 3">
            <a:extLst>
              <a:ext uri="{FF2B5EF4-FFF2-40B4-BE49-F238E27FC236}">
                <a16:creationId xmlns:a16="http://schemas.microsoft.com/office/drawing/2014/main" id="{51A905C0-BEF9-5A41-8946-42695C14BD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67163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163B9E1E-1CF7-E84C-8027-D2BBB41221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26928" y="2130425"/>
            <a:ext cx="3259137" cy="30988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chemeClr val="bg1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">
            <a:extLst>
              <a:ext uri="{FF2B5EF4-FFF2-40B4-BE49-F238E27FC236}">
                <a16:creationId xmlns:a16="http://schemas.microsoft.com/office/drawing/2014/main" id="{5ACE896C-5D37-994B-BF3F-9E789C2351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217" y="1606317"/>
            <a:ext cx="1117794" cy="802346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614646134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79353DDE-5A5D-0643-911D-007199225EA5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pic>
        <p:nvPicPr>
          <p:cNvPr id="5" name="ицпвк фирстиль2-05.png" descr="ицпвк фирстиль2-05.png">
            <a:extLst>
              <a:ext uri="{FF2B5EF4-FFF2-40B4-BE49-F238E27FC236}">
                <a16:creationId xmlns:a16="http://schemas.microsoft.com/office/drawing/2014/main" id="{13664C14-587E-1841-BB39-E718CB721E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7575" y="2854222"/>
            <a:ext cx="800038" cy="7871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элемент2-07.png" descr="элемент2-07.png">
            <a:extLst>
              <a:ext uri="{FF2B5EF4-FFF2-40B4-BE49-F238E27FC236}">
                <a16:creationId xmlns:a16="http://schemas.microsoft.com/office/drawing/2014/main" id="{8CB8B0FD-F2CF-9247-9264-9372336149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526737" y="389415"/>
            <a:ext cx="2313380" cy="408941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Текст 11">
            <a:extLst>
              <a:ext uri="{FF2B5EF4-FFF2-40B4-BE49-F238E27FC236}">
                <a16:creationId xmlns:a16="http://schemas.microsoft.com/office/drawing/2014/main" id="{C5670500-F628-5A48-9558-C39A5AFD06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45845" y="365240"/>
            <a:ext cx="4841875" cy="831850"/>
          </a:xfrm>
          <a:prstGeom prst="rect">
            <a:avLst/>
          </a:prstGeom>
        </p:spPr>
        <p:txBody>
          <a:bodyPr/>
          <a:lstStyle>
            <a:lvl1pPr>
              <a:buNone/>
              <a:defRPr sz="2600" b="1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Заголовок слайда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01E9D46F-FFDF-1942-9D69-D057B995674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6643" y="1913400"/>
            <a:ext cx="5309357" cy="3573000"/>
          </a:xfrm>
          <a:prstGeom prst="rect">
            <a:avLst/>
          </a:prstGeom>
        </p:spPr>
        <p:txBody>
          <a:bodyPr/>
          <a:lstStyle>
            <a:lvl1pPr>
              <a:buNone/>
              <a:defRPr sz="1500">
                <a:solidFill>
                  <a:srgbClr val="00609D"/>
                </a:solidFill>
                <a:latin typeface="Montserrat" pitchFamily="2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5" name="Рисунок 14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ED4A27D3-0A5D-C64C-B681-B51019D13AD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7701" y="356744"/>
            <a:ext cx="1286276" cy="34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77370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элемент для презы еще-03.png" descr="элемент для презы еще-03.png">
            <a:extLst>
              <a:ext uri="{FF2B5EF4-FFF2-40B4-BE49-F238E27FC236}">
                <a16:creationId xmlns:a16="http://schemas.microsoft.com/office/drawing/2014/main" id="{54B45F26-C666-D145-B6AD-32C0D75AF9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720372" y="5282411"/>
            <a:ext cx="12192001" cy="1634178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ООО «Инспекторский центр «Приемка вагонов и комплектующих»">
            <a:extLst>
              <a:ext uri="{FF2B5EF4-FFF2-40B4-BE49-F238E27FC236}">
                <a16:creationId xmlns:a16="http://schemas.microsoft.com/office/drawing/2014/main" id="{CAFE3E5C-9C8B-064C-B0D7-7DF7A6B79B70}"/>
              </a:ext>
            </a:extLst>
          </p:cNvPr>
          <p:cNvSpPr txBox="1"/>
          <p:nvPr userDrawn="1"/>
        </p:nvSpPr>
        <p:spPr>
          <a:xfrm>
            <a:off x="371370" y="6318602"/>
            <a:ext cx="5004259" cy="269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100">
                <a:solidFill>
                  <a:srgbClr val="00609D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ООО «Инспекторский центр «Приемка вагонов и комплектующих»</a:t>
            </a:r>
          </a:p>
        </p:txBody>
      </p:sp>
      <p:sp>
        <p:nvSpPr>
          <p:cNvPr id="6" name="Контакты:">
            <a:extLst>
              <a:ext uri="{FF2B5EF4-FFF2-40B4-BE49-F238E27FC236}">
                <a16:creationId xmlns:a16="http://schemas.microsoft.com/office/drawing/2014/main" id="{0DE1E950-151D-674F-B536-216B2F39DDBE}"/>
              </a:ext>
            </a:extLst>
          </p:cNvPr>
          <p:cNvSpPr txBox="1"/>
          <p:nvPr userDrawn="1"/>
        </p:nvSpPr>
        <p:spPr>
          <a:xfrm>
            <a:off x="7268470" y="3796923"/>
            <a:ext cx="1185579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lnSpc>
                <a:spcPct val="90000"/>
              </a:lnSpc>
              <a:defRPr sz="3700">
                <a:solidFill>
                  <a:srgbClr val="00609D"/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rPr sz="2000" dirty="0" err="1"/>
              <a:t>Контакты</a:t>
            </a:r>
            <a:r>
              <a:rPr sz="2000" dirty="0"/>
              <a:t>:</a:t>
            </a:r>
          </a:p>
        </p:txBody>
      </p:sp>
      <p:pic>
        <p:nvPicPr>
          <p:cNvPr id="7" name="элемент2-07.png" descr="элемент2-07.png">
            <a:extLst>
              <a:ext uri="{FF2B5EF4-FFF2-40B4-BE49-F238E27FC236}">
                <a16:creationId xmlns:a16="http://schemas.microsoft.com/office/drawing/2014/main" id="{91252371-9CA7-9845-ABD3-3F0F24F4C5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2378381" y="310084"/>
            <a:ext cx="3539913" cy="625757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иконки-10.png" descr="иконки-10.png">
            <a:extLst>
              <a:ext uri="{FF2B5EF4-FFF2-40B4-BE49-F238E27FC236}">
                <a16:creationId xmlns:a16="http://schemas.microsoft.com/office/drawing/2014/main" id="{DC61FA8A-A30F-4E4B-A475-CAE2FB2F7A3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68471" y="4228472"/>
            <a:ext cx="450149" cy="450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иконки-11.png" descr="иконки-11.png">
            <a:extLst>
              <a:ext uri="{FF2B5EF4-FFF2-40B4-BE49-F238E27FC236}">
                <a16:creationId xmlns:a16="http://schemas.microsoft.com/office/drawing/2014/main" id="{EBCE0FD5-206A-F54A-9C69-9D619B2A436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268470" y="5296618"/>
            <a:ext cx="450149" cy="450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иконки-12.png" descr="иконки-12.png">
            <a:extLst>
              <a:ext uri="{FF2B5EF4-FFF2-40B4-BE49-F238E27FC236}">
                <a16:creationId xmlns:a16="http://schemas.microsoft.com/office/drawing/2014/main" id="{9643F507-AF91-7F43-BC6A-EAB1BD6F9DA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268472" y="4762545"/>
            <a:ext cx="450149" cy="450149"/>
          </a:xfrm>
          <a:prstGeom prst="rect">
            <a:avLst/>
          </a:prstGeom>
          <a:ln w="12700">
            <a:miter lim="400000"/>
          </a:ln>
        </p:spPr>
      </p:pic>
      <p:pic>
        <p:nvPicPr>
          <p:cNvPr id="15" name="Рисунок 14" descr="Изображение выглядит как знак, сидит, движение, легкий&#10;&#10;Автоматически созданное описание">
            <a:extLst>
              <a:ext uri="{FF2B5EF4-FFF2-40B4-BE49-F238E27FC236}">
                <a16:creationId xmlns:a16="http://schemas.microsoft.com/office/drawing/2014/main" id="{89E259D3-A3E8-584C-AF22-41566FDBC1C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410" y="495045"/>
            <a:ext cx="1717601" cy="465791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35014AF-9A18-4BF8-AEAB-4C8D0B79A3FD}"/>
              </a:ext>
            </a:extLst>
          </p:cNvPr>
          <p:cNvSpPr txBox="1"/>
          <p:nvPr userDrawn="1"/>
        </p:nvSpPr>
        <p:spPr>
          <a:xfrm>
            <a:off x="7718621" y="4166255"/>
            <a:ext cx="3327888" cy="5232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info@icpvk.ru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; 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support@icpvk.ru (</a:t>
            </a:r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служба поддержки пользователей</a:t>
            </a:r>
            <a:r>
              <a:rPr lang="en-US" sz="1400" dirty="0">
                <a:solidFill>
                  <a:schemeClr val="accent3">
                    <a:lumMod val="75000"/>
                  </a:schemeClr>
                </a:solidFill>
              </a:rPr>
              <a:t>)</a:t>
            </a:r>
            <a:endParaRPr lang="ru-RU" sz="14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CDAB02-EACD-4C9A-91F7-C4094F428AC3}"/>
              </a:ext>
            </a:extLst>
          </p:cNvPr>
          <p:cNvSpPr txBox="1"/>
          <p:nvPr userDrawn="1"/>
        </p:nvSpPr>
        <p:spPr>
          <a:xfrm>
            <a:off x="7718619" y="4839158"/>
            <a:ext cx="3327888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accent3">
                    <a:lumMod val="75000"/>
                  </a:schemeClr>
                </a:solidFill>
              </a:rPr>
              <a:t>8-499-261-66-45</a:t>
            </a:r>
          </a:p>
        </p:txBody>
      </p:sp>
      <p:sp>
        <p:nvSpPr>
          <p:cNvPr id="20" name="Текст 3">
            <a:extLst>
              <a:ext uri="{FF2B5EF4-FFF2-40B4-BE49-F238E27FC236}">
                <a16:creationId xmlns:a16="http://schemas.microsoft.com/office/drawing/2014/main" id="{09A95FDB-60E2-42F6-9514-B367AC4C86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718619" y="5365919"/>
            <a:ext cx="4414541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>
            <a:lvl1pPr>
              <a:defRPr kumimoji="0" lang="ru-RU" sz="1400" normalizeH="0" dirty="0">
                <a:solidFill>
                  <a:schemeClr val="accent3">
                    <a:lumMod val="75000"/>
                  </a:schemeClr>
                </a:solidFill>
                <a:effectLst/>
              </a:defRPr>
            </a:lvl1pPr>
          </a:lstStyle>
          <a:p>
            <a:pPr marL="0" lvl="0" indent="0" fontAlgn="auto" hangingPunct="0">
              <a:spcBef>
                <a:spcPts val="0"/>
              </a:spcBef>
              <a:buSzTx/>
              <a:buNone/>
            </a:pPr>
            <a:r>
              <a:rPr lang="ru-RU" dirty="0"/>
              <a:t>Москва, 105066,</a:t>
            </a:r>
            <a:r>
              <a:rPr lang="en-US" dirty="0"/>
              <a:t> </a:t>
            </a:r>
            <a:r>
              <a:rPr lang="ru-RU" dirty="0"/>
              <a:t>ул. </a:t>
            </a:r>
            <a:r>
              <a:rPr lang="ru-RU" dirty="0" err="1"/>
              <a:t>Новорязанская</a:t>
            </a:r>
            <a:r>
              <a:rPr lang="ru-RU" dirty="0"/>
              <a:t>, д. 30А, пом.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311F8B-BADD-4E88-8E8C-3271EC5B8821}"/>
              </a:ext>
            </a:extLst>
          </p:cNvPr>
          <p:cNvSpPr txBox="1"/>
          <p:nvPr userDrawn="1"/>
        </p:nvSpPr>
        <p:spPr>
          <a:xfrm>
            <a:off x="2439070" y="2177019"/>
            <a:ext cx="7313860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spc="0" normalizeH="0" baseline="0" dirty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FillTx/>
                <a:latin typeface="+mn-lt"/>
                <a:ea typeface="Arial"/>
                <a:cs typeface="Arial"/>
                <a:sym typeface="Arial"/>
              </a:rPr>
              <a:t>Спасибо за Ваше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0054180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965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ransition spd="med"/>
  <p:hf hd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6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11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16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23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3" marR="0" indent="-34290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80" marR="0" indent="-326574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16" marR="0" indent="-30480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83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89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94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9000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206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411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950EC-AC05-8028-4F22-69612B84C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D5F0080-540C-1F97-9C7E-4FD11CFC24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F896B9C-5A63-773B-10CB-64F52CA3BC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1568D-9109-4C38-BE83-835C252935E0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293D45-8CA4-D844-7263-57ADDF5938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C9E949-2257-5811-9105-EE57558DE2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DB9E8-B1A6-483F-883F-7EE43EF7A8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34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704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5pPr>
      <a:lvl6pPr marL="0" marR="0" indent="457206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6pPr>
      <a:lvl7pPr marL="0" marR="0" indent="914411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7pPr>
      <a:lvl8pPr marL="0" marR="0" indent="1371616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8pPr>
      <a:lvl9pPr marL="0" marR="0" indent="1828823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323232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3" marR="0" indent="-342903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80" marR="0" indent="-326574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16" marR="0" indent="-304805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83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89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94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9000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206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411" marR="0" indent="-365766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2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customXml" Target="../ink/ink1.xml"/><Relationship Id="rId21" Type="http://schemas.openxmlformats.org/officeDocument/2006/relationships/image" Target="../media/image38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1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0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>
            <a:extLst>
              <a:ext uri="{FF2B5EF4-FFF2-40B4-BE49-F238E27FC236}">
                <a16:creationId xmlns:a16="http://schemas.microsoft.com/office/drawing/2014/main" id="{48E67A88-9385-214C-8ACE-448A29CECE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391407" y="2837096"/>
            <a:ext cx="9409185" cy="1183807"/>
          </a:xfrm>
        </p:spPr>
        <p:txBody>
          <a:bodyPr/>
          <a:lstStyle/>
          <a:p>
            <a:pPr marL="0" indent="0" algn="ctr">
              <a:spcBef>
                <a:spcPts val="0"/>
              </a:spcBef>
            </a:pPr>
            <a:r>
              <a:rPr lang="ru-RU" sz="2000" i="1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Текущий статус АС «Электронный инспектор» и планы по развитию</a:t>
            </a:r>
          </a:p>
          <a:p>
            <a:pPr marL="0" indent="0" algn="ctr">
              <a:spcBef>
                <a:spcPts val="0"/>
              </a:spcBef>
            </a:pPr>
            <a:endParaRPr lang="ru-RU" sz="1400" i="1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>
              <a:spcBef>
                <a:spcPts val="0"/>
              </a:spcBef>
            </a:pPr>
            <a:r>
              <a:rPr lang="ru-RU" sz="1600" i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Информационно-ознакомительный семинар ОПЖТ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EE4E32-F060-58EC-312C-9C48D2DFCD8F}"/>
              </a:ext>
            </a:extLst>
          </p:cNvPr>
          <p:cNvSpPr txBox="1"/>
          <p:nvPr/>
        </p:nvSpPr>
        <p:spPr>
          <a:xfrm>
            <a:off x="7305246" y="4220416"/>
            <a:ext cx="5351082" cy="132343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C</a:t>
            </a:r>
            <a:r>
              <a:rPr kumimoji="0" lang="ru-RU" sz="1600" b="0" i="1" u="none" strike="noStrike" kern="1200" cap="none" spc="0" normalizeH="0" baseline="0" noProof="0" dirty="0" err="1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еньковский</a:t>
            </a: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Олег Альфредович,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вице-президент ОПЖТ,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1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генеральный директор ООО «ИЦПВК»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1" u="none" strike="noStrike" kern="120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8 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октября 2026 г., г. </a:t>
            </a:r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Москва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11543F-BF55-4014-B981-B7CA0BBD6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252" y="395928"/>
            <a:ext cx="2408596" cy="61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10198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>
            <a:extLst>
              <a:ext uri="{FF2B5EF4-FFF2-40B4-BE49-F238E27FC236}">
                <a16:creationId xmlns:a16="http://schemas.microsoft.com/office/drawing/2014/main" id="{FB9C9049-D66E-6D8A-92BE-0BFFF00E23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237" y="376259"/>
            <a:ext cx="10807940" cy="492599"/>
          </a:xfrm>
        </p:spPr>
        <p:txBody>
          <a:bodyPr/>
          <a:lstStyle/>
          <a:p>
            <a:r>
              <a:rPr lang="ru-RU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АС «Электронный инспектор» (развитие 2021 - 2026 гг.)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0F500E1D-63D1-C143-FD78-7A93C4E340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7825092"/>
              </p:ext>
            </p:extLst>
          </p:nvPr>
        </p:nvGraphicFramePr>
        <p:xfrm>
          <a:off x="237547" y="1225360"/>
          <a:ext cx="4612359" cy="21951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Текст 6">
            <a:extLst>
              <a:ext uri="{FF2B5EF4-FFF2-40B4-BE49-F238E27FC236}">
                <a16:creationId xmlns:a16="http://schemas.microsoft.com/office/drawing/2014/main" id="{FFA5BBEC-18AE-3180-85DB-B453678D0F51}"/>
              </a:ext>
            </a:extLst>
          </p:cNvPr>
          <p:cNvSpPr txBox="1">
            <a:spLocks/>
          </p:cNvSpPr>
          <p:nvPr/>
        </p:nvSpPr>
        <p:spPr>
          <a:xfrm>
            <a:off x="253644" y="903240"/>
            <a:ext cx="4062336" cy="306054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42903" indent="-342903">
              <a:spcBef>
                <a:spcPts val="700"/>
              </a:spcBef>
              <a:buSzPct val="100000"/>
              <a:defRPr sz="2100" b="1" i="1">
                <a:solidFill>
                  <a:srgbClr val="00609D"/>
                </a:solidFill>
                <a:latin typeface="Montserrat" pitchFamily="2" charset="0"/>
              </a:defRPr>
            </a:lvl1pPr>
            <a:lvl2pPr marL="783780" indent="-326574">
              <a:spcBef>
                <a:spcPts val="700"/>
              </a:spcBef>
              <a:buSzPct val="100000"/>
              <a:buChar char="–"/>
              <a:defRPr sz="3200"/>
            </a:lvl2pPr>
            <a:lvl3pPr marL="1219216" indent="-304805">
              <a:spcBef>
                <a:spcPts val="700"/>
              </a:spcBef>
              <a:buSzPct val="100000"/>
              <a:buChar char="•"/>
              <a:defRPr sz="3200"/>
            </a:lvl3pPr>
            <a:lvl4pPr marL="1737383" indent="-365766">
              <a:spcBef>
                <a:spcPts val="700"/>
              </a:spcBef>
              <a:buSzPct val="100000"/>
              <a:buChar char="–"/>
              <a:defRPr sz="3200"/>
            </a:lvl4pPr>
            <a:lvl5pPr marL="2194589" indent="-365766">
              <a:spcBef>
                <a:spcPts val="700"/>
              </a:spcBef>
              <a:buSzPct val="100000"/>
              <a:buChar char="»"/>
              <a:defRPr sz="3200"/>
            </a:lvl5pPr>
            <a:lvl6pPr marL="2651794" indent="-365766">
              <a:spcBef>
                <a:spcPts val="700"/>
              </a:spcBef>
              <a:buSzPct val="100000"/>
              <a:buChar char="»"/>
              <a:defRPr sz="3200"/>
            </a:lvl6pPr>
            <a:lvl7pPr marL="3109000" indent="-365766">
              <a:spcBef>
                <a:spcPts val="700"/>
              </a:spcBef>
              <a:buSzPct val="100000"/>
              <a:buChar char="»"/>
              <a:defRPr sz="3200"/>
            </a:lvl7pPr>
            <a:lvl8pPr marL="3566206" indent="-365766">
              <a:spcBef>
                <a:spcPts val="700"/>
              </a:spcBef>
              <a:buSzPct val="100000"/>
              <a:buChar char="»"/>
              <a:defRPr sz="3200"/>
            </a:lvl8pPr>
            <a:lvl9pPr marL="4023411" indent="-365766">
              <a:spcBef>
                <a:spcPts val="700"/>
              </a:spcBef>
              <a:buSzPct val="100000"/>
              <a:buChar char="»"/>
              <a:defRPr sz="3200"/>
            </a:lvl9pPr>
          </a:lstStyle>
          <a:p>
            <a:pPr marL="342903" marR="0" lvl="0" indent="-342903" algn="ctr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Количество предприятий-изготовителей, шт.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id="{D9A77D48-3032-BEC3-E3BA-84DD2AED4190}"/>
              </a:ext>
            </a:extLst>
          </p:cNvPr>
          <p:cNvSpPr txBox="1">
            <a:spLocks/>
          </p:cNvSpPr>
          <p:nvPr/>
        </p:nvSpPr>
        <p:spPr>
          <a:xfrm>
            <a:off x="4701536" y="900605"/>
            <a:ext cx="3618490" cy="306054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42903" indent="-342903">
              <a:spcBef>
                <a:spcPts val="700"/>
              </a:spcBef>
              <a:buSzPct val="100000"/>
              <a:defRPr sz="2100" b="1" i="1">
                <a:solidFill>
                  <a:srgbClr val="00609D"/>
                </a:solidFill>
                <a:latin typeface="Montserrat" pitchFamily="2" charset="0"/>
              </a:defRPr>
            </a:lvl1pPr>
            <a:lvl2pPr marL="783780" indent="-326574">
              <a:spcBef>
                <a:spcPts val="700"/>
              </a:spcBef>
              <a:buSzPct val="100000"/>
              <a:buChar char="–"/>
              <a:defRPr sz="3200"/>
            </a:lvl2pPr>
            <a:lvl3pPr marL="1219216" indent="-304805">
              <a:spcBef>
                <a:spcPts val="700"/>
              </a:spcBef>
              <a:buSzPct val="100000"/>
              <a:buChar char="•"/>
              <a:defRPr sz="3200"/>
            </a:lvl3pPr>
            <a:lvl4pPr marL="1737383" indent="-365766">
              <a:spcBef>
                <a:spcPts val="700"/>
              </a:spcBef>
              <a:buSzPct val="100000"/>
              <a:buChar char="–"/>
              <a:defRPr sz="3200"/>
            </a:lvl4pPr>
            <a:lvl5pPr marL="2194589" indent="-365766">
              <a:spcBef>
                <a:spcPts val="700"/>
              </a:spcBef>
              <a:buSzPct val="100000"/>
              <a:buChar char="»"/>
              <a:defRPr sz="3200"/>
            </a:lvl5pPr>
            <a:lvl6pPr marL="2651794" indent="-365766">
              <a:spcBef>
                <a:spcPts val="700"/>
              </a:spcBef>
              <a:buSzPct val="100000"/>
              <a:buChar char="»"/>
              <a:defRPr sz="3200"/>
            </a:lvl6pPr>
            <a:lvl7pPr marL="3109000" indent="-365766">
              <a:spcBef>
                <a:spcPts val="700"/>
              </a:spcBef>
              <a:buSzPct val="100000"/>
              <a:buChar char="»"/>
              <a:defRPr sz="3200"/>
            </a:lvl7pPr>
            <a:lvl8pPr marL="3566206" indent="-365766">
              <a:spcBef>
                <a:spcPts val="700"/>
              </a:spcBef>
              <a:buSzPct val="100000"/>
              <a:buChar char="»"/>
              <a:defRPr sz="3200"/>
            </a:lvl8pPr>
            <a:lvl9pPr marL="4023411" indent="-365766">
              <a:spcBef>
                <a:spcPts val="700"/>
              </a:spcBef>
              <a:buSzPct val="100000"/>
              <a:buChar char="»"/>
              <a:defRPr sz="3200"/>
            </a:lvl9pPr>
          </a:lstStyle>
          <a:p>
            <a:pPr marL="342903" marR="0" lvl="0" indent="-342903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Количество деталей в системе, млн. шт.</a:t>
            </a:r>
          </a:p>
        </p:txBody>
      </p:sp>
      <p:graphicFrame>
        <p:nvGraphicFramePr>
          <p:cNvPr id="9" name="Диаграмма 8">
            <a:extLst>
              <a:ext uri="{FF2B5EF4-FFF2-40B4-BE49-F238E27FC236}">
                <a16:creationId xmlns:a16="http://schemas.microsoft.com/office/drawing/2014/main" id="{A0FA82EC-69DF-A014-DF44-F7FB4002CF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5715824"/>
              </p:ext>
            </p:extLst>
          </p:nvPr>
        </p:nvGraphicFramePr>
        <p:xfrm>
          <a:off x="4118757" y="1227969"/>
          <a:ext cx="4004046" cy="21540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FEC1D32C-CE51-C3E0-30B3-4FFE1023DA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1082237"/>
              </p:ext>
            </p:extLst>
          </p:nvPr>
        </p:nvGraphicFramePr>
        <p:xfrm>
          <a:off x="8296309" y="1222215"/>
          <a:ext cx="3618490" cy="2195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" name="Текст 6">
            <a:extLst>
              <a:ext uri="{FF2B5EF4-FFF2-40B4-BE49-F238E27FC236}">
                <a16:creationId xmlns:a16="http://schemas.microsoft.com/office/drawing/2014/main" id="{51D49103-83FA-7B43-8AB2-10F1C7F5DF1B}"/>
              </a:ext>
            </a:extLst>
          </p:cNvPr>
          <p:cNvSpPr txBox="1">
            <a:spLocks/>
          </p:cNvSpPr>
          <p:nvPr/>
        </p:nvSpPr>
        <p:spPr>
          <a:xfrm>
            <a:off x="8835372" y="900605"/>
            <a:ext cx="2855614" cy="306054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42903" indent="-342903">
              <a:spcBef>
                <a:spcPts val="700"/>
              </a:spcBef>
              <a:buSzPct val="100000"/>
              <a:defRPr sz="2100" b="1" i="1">
                <a:solidFill>
                  <a:srgbClr val="00609D"/>
                </a:solidFill>
                <a:latin typeface="Montserrat" pitchFamily="2" charset="0"/>
              </a:defRPr>
            </a:lvl1pPr>
            <a:lvl2pPr marL="783780" indent="-326574">
              <a:spcBef>
                <a:spcPts val="700"/>
              </a:spcBef>
              <a:buSzPct val="100000"/>
              <a:buChar char="–"/>
              <a:defRPr sz="3200"/>
            </a:lvl2pPr>
            <a:lvl3pPr marL="1219216" indent="-304805">
              <a:spcBef>
                <a:spcPts val="700"/>
              </a:spcBef>
              <a:buSzPct val="100000"/>
              <a:buChar char="•"/>
              <a:defRPr sz="3200"/>
            </a:lvl3pPr>
            <a:lvl4pPr marL="1737383" indent="-365766">
              <a:spcBef>
                <a:spcPts val="700"/>
              </a:spcBef>
              <a:buSzPct val="100000"/>
              <a:buChar char="–"/>
              <a:defRPr sz="3200"/>
            </a:lvl4pPr>
            <a:lvl5pPr marL="2194589" indent="-365766">
              <a:spcBef>
                <a:spcPts val="700"/>
              </a:spcBef>
              <a:buSzPct val="100000"/>
              <a:buChar char="»"/>
              <a:defRPr sz="3200"/>
            </a:lvl5pPr>
            <a:lvl6pPr marL="2651794" indent="-365766">
              <a:spcBef>
                <a:spcPts val="700"/>
              </a:spcBef>
              <a:buSzPct val="100000"/>
              <a:buChar char="»"/>
              <a:defRPr sz="3200"/>
            </a:lvl6pPr>
            <a:lvl7pPr marL="3109000" indent="-365766">
              <a:spcBef>
                <a:spcPts val="700"/>
              </a:spcBef>
              <a:buSzPct val="100000"/>
              <a:buChar char="»"/>
              <a:defRPr sz="3200"/>
            </a:lvl7pPr>
            <a:lvl8pPr marL="3566206" indent="-365766">
              <a:spcBef>
                <a:spcPts val="700"/>
              </a:spcBef>
              <a:buSzPct val="100000"/>
              <a:buChar char="»"/>
              <a:defRPr sz="3200"/>
            </a:lvl8pPr>
            <a:lvl9pPr marL="4023411" indent="-365766">
              <a:spcBef>
                <a:spcPts val="700"/>
              </a:spcBef>
              <a:buSzPct val="100000"/>
              <a:buChar char="»"/>
              <a:defRPr sz="3200"/>
            </a:lvl9pPr>
          </a:lstStyle>
          <a:p>
            <a:pPr marL="342903" marR="0" lvl="0" indent="-342903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Виды продукции в системе, шт.</a:t>
            </a:r>
          </a:p>
        </p:txBody>
      </p:sp>
      <p:sp>
        <p:nvSpPr>
          <p:cNvPr id="14" name="Линия">
            <a:extLst>
              <a:ext uri="{FF2B5EF4-FFF2-40B4-BE49-F238E27FC236}">
                <a16:creationId xmlns:a16="http://schemas.microsoft.com/office/drawing/2014/main" id="{7A24721C-BF3A-058F-A0E4-960723B53C6B}"/>
              </a:ext>
            </a:extLst>
          </p:cNvPr>
          <p:cNvSpPr/>
          <p:nvPr/>
        </p:nvSpPr>
        <p:spPr>
          <a:xfrm>
            <a:off x="164392" y="820124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Номер слайда">
            <a:extLst>
              <a:ext uri="{FF2B5EF4-FFF2-40B4-BE49-F238E27FC236}">
                <a16:creationId xmlns:a16="http://schemas.microsoft.com/office/drawing/2014/main" id="{4B466354-A45A-8448-A5F7-C7862E2C9D6A}"/>
              </a:ext>
            </a:extLst>
          </p:cNvPr>
          <p:cNvSpPr txBox="1">
            <a:spLocks/>
          </p:cNvSpPr>
          <p:nvPr/>
        </p:nvSpPr>
        <p:spPr>
          <a:xfrm>
            <a:off x="11858625" y="6405494"/>
            <a:ext cx="521335" cy="3200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17" name="Текст 6">
            <a:extLst>
              <a:ext uri="{FF2B5EF4-FFF2-40B4-BE49-F238E27FC236}">
                <a16:creationId xmlns:a16="http://schemas.microsoft.com/office/drawing/2014/main" id="{4EA07980-4D08-4A4D-1770-6E2E34108E14}"/>
              </a:ext>
            </a:extLst>
          </p:cNvPr>
          <p:cNvSpPr txBox="1">
            <a:spLocks/>
          </p:cNvSpPr>
          <p:nvPr/>
        </p:nvSpPr>
        <p:spPr>
          <a:xfrm>
            <a:off x="269743" y="4356615"/>
            <a:ext cx="11684710" cy="780078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42903" indent="-342903">
              <a:spcBef>
                <a:spcPts val="700"/>
              </a:spcBef>
              <a:buSzPct val="100000"/>
              <a:defRPr sz="2100" b="1" i="1">
                <a:solidFill>
                  <a:srgbClr val="00609D"/>
                </a:solidFill>
                <a:latin typeface="Montserrat" pitchFamily="2" charset="0"/>
              </a:defRPr>
            </a:lvl1pPr>
            <a:lvl2pPr marL="783780" indent="-326574">
              <a:spcBef>
                <a:spcPts val="700"/>
              </a:spcBef>
              <a:buSzPct val="100000"/>
              <a:buChar char="–"/>
              <a:defRPr sz="3200"/>
            </a:lvl2pPr>
            <a:lvl3pPr marL="1219216" indent="-304805">
              <a:spcBef>
                <a:spcPts val="700"/>
              </a:spcBef>
              <a:buSzPct val="100000"/>
              <a:buChar char="•"/>
              <a:defRPr sz="3200"/>
            </a:lvl3pPr>
            <a:lvl4pPr marL="1737383" indent="-365766">
              <a:spcBef>
                <a:spcPts val="700"/>
              </a:spcBef>
              <a:buSzPct val="100000"/>
              <a:buChar char="–"/>
              <a:defRPr sz="3200"/>
            </a:lvl4pPr>
            <a:lvl5pPr marL="2194589" indent="-365766">
              <a:spcBef>
                <a:spcPts val="700"/>
              </a:spcBef>
              <a:buSzPct val="100000"/>
              <a:buChar char="»"/>
              <a:defRPr sz="3200"/>
            </a:lvl5pPr>
            <a:lvl6pPr marL="2651794" indent="-365766">
              <a:spcBef>
                <a:spcPts val="700"/>
              </a:spcBef>
              <a:buSzPct val="100000"/>
              <a:buChar char="»"/>
              <a:defRPr sz="3200"/>
            </a:lvl6pPr>
            <a:lvl7pPr marL="3109000" indent="-365766">
              <a:spcBef>
                <a:spcPts val="700"/>
              </a:spcBef>
              <a:buSzPct val="100000"/>
              <a:buChar char="»"/>
              <a:defRPr sz="3200"/>
            </a:lvl7pPr>
            <a:lvl8pPr marL="3566206" indent="-365766">
              <a:spcBef>
                <a:spcPts val="700"/>
              </a:spcBef>
              <a:buSzPct val="100000"/>
              <a:buChar char="»"/>
              <a:defRPr sz="3200"/>
            </a:lvl8pPr>
            <a:lvl9pPr marL="4023411" indent="-365766">
              <a:spcBef>
                <a:spcPts val="700"/>
              </a:spcBef>
              <a:buSzPct val="100000"/>
              <a:buChar char="»"/>
              <a:defRPr sz="3200"/>
            </a:lvl9pPr>
          </a:lstStyle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Продукция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Рама боковая/ Балка надрессорная/ Ось черновая/ Ось Чистовая/ Воздухораспределитель/ Колесо цельнокатаное/ Колесная пара грузового вагона/ Колесная пара локомотивная/ Хомут тяговый/ Автосцепка/ Аппарат поглощающий/ Резервуар воздушный/ Триангель/ Пружины тележек грузовых вагонов/ Цилиндр тормозной/ Авторежим/ Подшипник колесной пары (цилиндрический, конический)/ Подшипник конический, прошедший ремонт/ Клин фрикционный/ Грузовой вагон/ Тележка.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Электровоз, Электропоезд и ряд их комплектующих.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9" name="Текст 6">
            <a:extLst>
              <a:ext uri="{FF2B5EF4-FFF2-40B4-BE49-F238E27FC236}">
                <a16:creationId xmlns:a16="http://schemas.microsoft.com/office/drawing/2014/main" id="{FDEAE31E-37F9-078C-4106-4773A42F7B2C}"/>
              </a:ext>
            </a:extLst>
          </p:cNvPr>
          <p:cNvSpPr txBox="1">
            <a:spLocks/>
          </p:cNvSpPr>
          <p:nvPr/>
        </p:nvSpPr>
        <p:spPr>
          <a:xfrm>
            <a:off x="253644" y="5871515"/>
            <a:ext cx="10966044" cy="282397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42903" indent="-342903">
              <a:spcBef>
                <a:spcPts val="700"/>
              </a:spcBef>
              <a:buSzPct val="100000"/>
              <a:defRPr sz="2100" b="1" i="1">
                <a:solidFill>
                  <a:srgbClr val="00609D"/>
                </a:solidFill>
                <a:latin typeface="Montserrat" pitchFamily="2" charset="0"/>
              </a:defRPr>
            </a:lvl1pPr>
            <a:lvl2pPr marL="783780" indent="-326574">
              <a:spcBef>
                <a:spcPts val="700"/>
              </a:spcBef>
              <a:buSzPct val="100000"/>
              <a:buChar char="–"/>
              <a:defRPr sz="3200"/>
            </a:lvl2pPr>
            <a:lvl3pPr marL="1219216" indent="-304805">
              <a:spcBef>
                <a:spcPts val="700"/>
              </a:spcBef>
              <a:buSzPct val="100000"/>
              <a:buChar char="•"/>
              <a:defRPr sz="3200"/>
            </a:lvl3pPr>
            <a:lvl4pPr marL="1737383" indent="-365766">
              <a:spcBef>
                <a:spcPts val="700"/>
              </a:spcBef>
              <a:buSzPct val="100000"/>
              <a:buChar char="–"/>
              <a:defRPr sz="3200"/>
            </a:lvl4pPr>
            <a:lvl5pPr marL="2194589" indent="-365766">
              <a:spcBef>
                <a:spcPts val="700"/>
              </a:spcBef>
              <a:buSzPct val="100000"/>
              <a:buChar char="»"/>
              <a:defRPr sz="3200"/>
            </a:lvl5pPr>
            <a:lvl6pPr marL="2651794" indent="-365766">
              <a:spcBef>
                <a:spcPts val="700"/>
              </a:spcBef>
              <a:buSzPct val="100000"/>
              <a:buChar char="»"/>
              <a:defRPr sz="3200"/>
            </a:lvl6pPr>
            <a:lvl7pPr marL="3109000" indent="-365766">
              <a:spcBef>
                <a:spcPts val="700"/>
              </a:spcBef>
              <a:buSzPct val="100000"/>
              <a:buChar char="»"/>
              <a:defRPr sz="3200"/>
            </a:lvl7pPr>
            <a:lvl8pPr marL="3566206" indent="-365766">
              <a:spcBef>
                <a:spcPts val="700"/>
              </a:spcBef>
              <a:buSzPct val="100000"/>
              <a:buChar char="»"/>
              <a:defRPr sz="3200"/>
            </a:lvl8pPr>
            <a:lvl9pPr marL="4023411" indent="-365766">
              <a:spcBef>
                <a:spcPts val="700"/>
              </a:spcBef>
              <a:buSzPct val="100000"/>
              <a:buChar char="»"/>
              <a:defRPr sz="3200"/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Интеграции АС «Электронный инспектор» с информационными системами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ОАО «РЖД» (РРД ГВ)/ АС УКВ/ Ространснадзор.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78471EC-58AB-0ECB-D4EB-742C8F450691}"/>
              </a:ext>
            </a:extLst>
          </p:cNvPr>
          <p:cNvSpPr txBox="1"/>
          <p:nvPr/>
        </p:nvSpPr>
        <p:spPr>
          <a:xfrm>
            <a:off x="253645" y="3441600"/>
            <a:ext cx="117008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Паспорта ВУ-4М, Акты ВУ-1 и Акты допуска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на 01 октября 2026 г. программное обеспечение оформления документов первичного учета грузовых вагонов, прошло подконтрольную эксплуатацию и подтвердило заявленные требования, проведена работа по подключению всех </a:t>
            </a:r>
            <a:b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</a:b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13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вагоностроительных заводов. Оформлено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50 767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пакета указанных технических документов на вновь изготовленные грузовые вагоны, осуществляется внедрение в постоянную эксплуатацию.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id="{727A445B-3131-263C-C92C-68C799BB60C1}"/>
              </a:ext>
            </a:extLst>
          </p:cNvPr>
          <p:cNvSpPr txBox="1">
            <a:spLocks/>
          </p:cNvSpPr>
          <p:nvPr/>
        </p:nvSpPr>
        <p:spPr>
          <a:xfrm>
            <a:off x="253644" y="5305843"/>
            <a:ext cx="11748879" cy="450170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342903" indent="-342903">
              <a:spcBef>
                <a:spcPts val="700"/>
              </a:spcBef>
              <a:buSzPct val="100000"/>
              <a:defRPr sz="2100" b="1" i="1">
                <a:solidFill>
                  <a:srgbClr val="00609D"/>
                </a:solidFill>
                <a:latin typeface="Montserrat" pitchFamily="2" charset="0"/>
              </a:defRPr>
            </a:lvl1pPr>
            <a:lvl2pPr marL="783780" indent="-326574">
              <a:spcBef>
                <a:spcPts val="700"/>
              </a:spcBef>
              <a:buSzPct val="100000"/>
              <a:buChar char="–"/>
              <a:defRPr sz="3200"/>
            </a:lvl2pPr>
            <a:lvl3pPr marL="1219216" indent="-304805">
              <a:spcBef>
                <a:spcPts val="700"/>
              </a:spcBef>
              <a:buSzPct val="100000"/>
              <a:buChar char="•"/>
              <a:defRPr sz="3200"/>
            </a:lvl3pPr>
            <a:lvl4pPr marL="1737383" indent="-365766">
              <a:spcBef>
                <a:spcPts val="700"/>
              </a:spcBef>
              <a:buSzPct val="100000"/>
              <a:buChar char="–"/>
              <a:defRPr sz="3200"/>
            </a:lvl4pPr>
            <a:lvl5pPr marL="2194589" indent="-365766">
              <a:spcBef>
                <a:spcPts val="700"/>
              </a:spcBef>
              <a:buSzPct val="100000"/>
              <a:buChar char="»"/>
              <a:defRPr sz="3200"/>
            </a:lvl5pPr>
            <a:lvl6pPr marL="2651794" indent="-365766">
              <a:spcBef>
                <a:spcPts val="700"/>
              </a:spcBef>
              <a:buSzPct val="100000"/>
              <a:buChar char="»"/>
              <a:defRPr sz="3200"/>
            </a:lvl6pPr>
            <a:lvl7pPr marL="3109000" indent="-365766">
              <a:spcBef>
                <a:spcPts val="700"/>
              </a:spcBef>
              <a:buSzPct val="100000"/>
              <a:buChar char="»"/>
              <a:defRPr sz="3200"/>
            </a:lvl7pPr>
            <a:lvl8pPr marL="3566206" indent="-365766">
              <a:spcBef>
                <a:spcPts val="700"/>
              </a:spcBef>
              <a:buSzPct val="100000"/>
              <a:buChar char="»"/>
              <a:defRPr sz="3200"/>
            </a:lvl8pPr>
            <a:lvl9pPr marL="4023411" indent="-365766">
              <a:spcBef>
                <a:spcPts val="700"/>
              </a:spcBef>
              <a:buSzPct val="100000"/>
              <a:buChar char="»"/>
              <a:defRPr sz="3200"/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Отдельный блок АС «Электронный инспектор» ООО «Уральские локомотивы»</a:t>
            </a: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 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эксплуатируется с июня 2021 года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23 064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ед. узлов и деталей. </a:t>
            </a:r>
            <a:b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</a:b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 также электронные паспорта на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184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электропоезда и 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809</a:t>
            </a: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электровоза.</a:t>
            </a:r>
            <a:endParaRPr kumimoji="0" lang="ru-RU" sz="1200" b="1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1592587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Линия">
            <a:extLst>
              <a:ext uri="{FF2B5EF4-FFF2-40B4-BE49-F238E27FC236}">
                <a16:creationId xmlns:a16="http://schemas.microsoft.com/office/drawing/2014/main" id="{D263F299-B999-2C27-C6AD-1158CEA39CF4}"/>
              </a:ext>
            </a:extLst>
          </p:cNvPr>
          <p:cNvSpPr/>
          <p:nvPr/>
        </p:nvSpPr>
        <p:spPr>
          <a:xfrm>
            <a:off x="164392" y="820124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1">
            <a:extLst>
              <a:ext uri="{FF2B5EF4-FFF2-40B4-BE49-F238E27FC236}">
                <a16:creationId xmlns:a16="http://schemas.microsoft.com/office/drawing/2014/main" id="{4EFF17DB-B4A2-F86E-138A-1A00A4096EFD}"/>
              </a:ext>
            </a:extLst>
          </p:cNvPr>
          <p:cNvSpPr txBox="1">
            <a:spLocks/>
          </p:cNvSpPr>
          <p:nvPr/>
        </p:nvSpPr>
        <p:spPr>
          <a:xfrm>
            <a:off x="693380" y="335848"/>
            <a:ext cx="9916886" cy="427703"/>
          </a:xfrm>
          <a:prstGeom prst="rect">
            <a:avLst/>
          </a:prstGeom>
        </p:spPr>
        <p:txBody>
          <a:bodyPr/>
          <a:lstStyle>
            <a:lvl1pPr marL="342903" marR="0" indent="-342903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609D"/>
                </a:solidFill>
                <a:uFillTx/>
                <a:latin typeface="Montserrat" pitchFamily="2" charset="0"/>
                <a:ea typeface="Arial"/>
                <a:cs typeface="Arial"/>
                <a:sym typeface="Arial"/>
              </a:defRPr>
            </a:lvl1pPr>
            <a:lvl2pPr marL="783780" marR="0" indent="-326574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16" marR="0" indent="-304805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37383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94589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51794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109000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66206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4023411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/>
            <a:r>
              <a:rPr lang="ru-RU" sz="2400" i="1" dirty="0"/>
              <a:t>Интеграция АС «Электронный инспектор» с ЕПГУ</a:t>
            </a:r>
          </a:p>
        </p:txBody>
      </p:sp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A5B5CDD4-D0F1-4B31-B209-D6D56D9E453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51FBAA-54B0-B885-E48D-1193EF08989A}"/>
              </a:ext>
            </a:extLst>
          </p:cNvPr>
          <p:cNvSpPr txBox="1"/>
          <p:nvPr/>
        </p:nvSpPr>
        <p:spPr>
          <a:xfrm>
            <a:off x="127808" y="1229569"/>
            <a:ext cx="35540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Формирование пакета документов на вагоны с заводскими номерами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6A8BFC3-D66E-4AB2-7D09-A4BCA6CF640B}"/>
              </a:ext>
            </a:extLst>
          </p:cNvPr>
          <p:cNvSpPr txBox="1"/>
          <p:nvPr/>
        </p:nvSpPr>
        <p:spPr>
          <a:xfrm>
            <a:off x="4372237" y="2061176"/>
            <a:ext cx="1777612" cy="110799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just"/>
            <a:r>
              <a:rPr lang="en-US" sz="6600" b="1" i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Montserrat" pitchFamily="2" charset="0"/>
              </a:rPr>
              <a:t>API</a:t>
            </a:r>
            <a:endParaRPr lang="ru-RU" sz="6600" b="1" i="1" kern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Montserrat" pitchFamily="2" charset="0"/>
              <a:cs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390CD34-BB06-13BA-E82E-F5232AED6D2D}"/>
              </a:ext>
            </a:extLst>
          </p:cNvPr>
          <p:cNvSpPr txBox="1"/>
          <p:nvPr/>
        </p:nvSpPr>
        <p:spPr>
          <a:xfrm>
            <a:off x="6580614" y="3416805"/>
            <a:ext cx="29124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Регистрация, </a:t>
            </a:r>
            <a:b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</a:br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получение сетевых номеров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AA9D1AB-CA94-BEDF-6DF0-7B7435DED6E2}"/>
              </a:ext>
            </a:extLst>
          </p:cNvPr>
          <p:cNvSpPr txBox="1"/>
          <p:nvPr/>
        </p:nvSpPr>
        <p:spPr>
          <a:xfrm>
            <a:off x="3796342" y="3693914"/>
            <a:ext cx="2549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Передача данных о сетевом номере для ВУ-4М, ВУ-1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B0FEC0-81F6-D364-E41B-A7CA023DCCAB}"/>
              </a:ext>
            </a:extLst>
          </p:cNvPr>
          <p:cNvSpPr txBox="1"/>
          <p:nvPr/>
        </p:nvSpPr>
        <p:spPr>
          <a:xfrm>
            <a:off x="198175" y="3316792"/>
            <a:ext cx="31503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Внесение сетевого номера </a:t>
            </a:r>
            <a:b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</a:br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в ВУ-4М, ВУ-1, Акт допуска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940C9504-5177-EA36-33D8-608C9C0C66A4}"/>
              </a:ext>
            </a:extLst>
          </p:cNvPr>
          <p:cNvCxnSpPr>
            <a:cxnSpLocks/>
          </p:cNvCxnSpPr>
          <p:nvPr/>
        </p:nvCxnSpPr>
        <p:spPr>
          <a:xfrm>
            <a:off x="4118718" y="1717649"/>
            <a:ext cx="262274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E55A1238-C5A8-642D-E9C3-D13D26377AF9}"/>
              </a:ext>
            </a:extLst>
          </p:cNvPr>
          <p:cNvCxnSpPr>
            <a:cxnSpLocks/>
          </p:cNvCxnSpPr>
          <p:nvPr/>
        </p:nvCxnSpPr>
        <p:spPr>
          <a:xfrm flipH="1">
            <a:off x="3670484" y="3578402"/>
            <a:ext cx="262274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6A542C40-1AB3-BFC2-E800-9C53AFE05A94}"/>
              </a:ext>
            </a:extLst>
          </p:cNvPr>
          <p:cNvCxnSpPr>
            <a:cxnSpLocks/>
          </p:cNvCxnSpPr>
          <p:nvPr/>
        </p:nvCxnSpPr>
        <p:spPr>
          <a:xfrm>
            <a:off x="9162298" y="2279490"/>
            <a:ext cx="66146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05DD870-3E7A-A3F6-E712-62588DF9C856}"/>
              </a:ext>
            </a:extLst>
          </p:cNvPr>
          <p:cNvSpPr txBox="1"/>
          <p:nvPr/>
        </p:nvSpPr>
        <p:spPr>
          <a:xfrm>
            <a:off x="10081106" y="3179439"/>
            <a:ext cx="19521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В производство нанесение номера на вагон</a:t>
            </a:r>
          </a:p>
        </p:txBody>
      </p:sp>
      <p:grpSp>
        <p:nvGrpSpPr>
          <p:cNvPr id="33" name="Рисунок 98">
            <a:extLst>
              <a:ext uri="{FF2B5EF4-FFF2-40B4-BE49-F238E27FC236}">
                <a16:creationId xmlns:a16="http://schemas.microsoft.com/office/drawing/2014/main" id="{12DB0F4A-1C0D-4409-C054-258283A2AA7A}"/>
              </a:ext>
            </a:extLst>
          </p:cNvPr>
          <p:cNvGrpSpPr/>
          <p:nvPr/>
        </p:nvGrpSpPr>
        <p:grpSpPr>
          <a:xfrm>
            <a:off x="10020674" y="1859958"/>
            <a:ext cx="2055757" cy="975747"/>
            <a:chOff x="3533775" y="3033712"/>
            <a:chExt cx="2076450" cy="790575"/>
          </a:xfrm>
          <a:solidFill>
            <a:schemeClr val="bg1">
              <a:lumMod val="50000"/>
            </a:schemeClr>
          </a:solidFill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4" name="Полилиния: фигура 100">
              <a:extLst>
                <a:ext uri="{FF2B5EF4-FFF2-40B4-BE49-F238E27FC236}">
                  <a16:creationId xmlns:a16="http://schemas.microsoft.com/office/drawing/2014/main" id="{BF1664E5-AD46-9424-CC73-72DA63229987}"/>
                </a:ext>
              </a:extLst>
            </p:cNvPr>
            <p:cNvSpPr/>
            <p:nvPr/>
          </p:nvSpPr>
          <p:spPr>
            <a:xfrm>
              <a:off x="3608260" y="3033712"/>
              <a:ext cx="1931955" cy="535019"/>
            </a:xfrm>
            <a:custGeom>
              <a:avLst/>
              <a:gdLst>
                <a:gd name="connsiteX0" fmla="*/ 0 w 1931955"/>
                <a:gd name="connsiteY0" fmla="*/ 0 h 535019"/>
                <a:gd name="connsiteX1" fmla="*/ 1931956 w 1931955"/>
                <a:gd name="connsiteY1" fmla="*/ 0 h 535019"/>
                <a:gd name="connsiteX2" fmla="*/ 1931956 w 1931955"/>
                <a:gd name="connsiteY2" fmla="*/ 535019 h 535019"/>
                <a:gd name="connsiteX3" fmla="*/ 0 w 1931955"/>
                <a:gd name="connsiteY3" fmla="*/ 535019 h 5350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1955" h="535019">
                  <a:moveTo>
                    <a:pt x="0" y="0"/>
                  </a:moveTo>
                  <a:lnTo>
                    <a:pt x="1931956" y="0"/>
                  </a:lnTo>
                  <a:lnTo>
                    <a:pt x="1931956" y="535019"/>
                  </a:lnTo>
                  <a:lnTo>
                    <a:pt x="0" y="535019"/>
                  </a:lnTo>
                  <a:close/>
                </a:path>
              </a:pathLst>
            </a:custGeom>
            <a:grp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rtlCol="0" anchor="ctr"/>
            <a:lstStyle/>
            <a:p>
              <a:endParaRPr lang="ru-RU" dirty="0"/>
            </a:p>
          </p:txBody>
        </p:sp>
        <p:sp>
          <p:nvSpPr>
            <p:cNvPr id="35" name="Полилиния: фигура 101">
              <a:extLst>
                <a:ext uri="{FF2B5EF4-FFF2-40B4-BE49-F238E27FC236}">
                  <a16:creationId xmlns:a16="http://schemas.microsoft.com/office/drawing/2014/main" id="{A5CF155C-93BE-2495-5537-EE29491D58DF}"/>
                </a:ext>
              </a:extLst>
            </p:cNvPr>
            <p:cNvSpPr/>
            <p:nvPr/>
          </p:nvSpPr>
          <p:spPr>
            <a:xfrm>
              <a:off x="3608260" y="3568731"/>
              <a:ext cx="1931955" cy="78105"/>
            </a:xfrm>
            <a:custGeom>
              <a:avLst/>
              <a:gdLst>
                <a:gd name="connsiteX0" fmla="*/ 0 w 1931955"/>
                <a:gd name="connsiteY0" fmla="*/ 0 h 78105"/>
                <a:gd name="connsiteX1" fmla="*/ 1931956 w 1931955"/>
                <a:gd name="connsiteY1" fmla="*/ 0 h 78105"/>
                <a:gd name="connsiteX2" fmla="*/ 1931956 w 1931955"/>
                <a:gd name="connsiteY2" fmla="*/ 78105 h 78105"/>
                <a:gd name="connsiteX3" fmla="*/ 0 w 1931955"/>
                <a:gd name="connsiteY3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1955" h="78105">
                  <a:moveTo>
                    <a:pt x="0" y="0"/>
                  </a:moveTo>
                  <a:lnTo>
                    <a:pt x="1931956" y="0"/>
                  </a:lnTo>
                  <a:lnTo>
                    <a:pt x="1931956" y="78105"/>
                  </a:lnTo>
                  <a:lnTo>
                    <a:pt x="0" y="78105"/>
                  </a:lnTo>
                  <a:close/>
                </a:path>
              </a:pathLst>
            </a:custGeom>
            <a:grp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rtlCol="0" anchor="ctr"/>
            <a:lstStyle/>
            <a:p>
              <a:endParaRPr lang="ru-RU"/>
            </a:p>
          </p:txBody>
        </p:sp>
        <p:grpSp>
          <p:nvGrpSpPr>
            <p:cNvPr id="36" name="Рисунок 98">
              <a:extLst>
                <a:ext uri="{FF2B5EF4-FFF2-40B4-BE49-F238E27FC236}">
                  <a16:creationId xmlns:a16="http://schemas.microsoft.com/office/drawing/2014/main" id="{6E585263-7ED6-D45E-6C08-B6C93366171B}"/>
                </a:ext>
              </a:extLst>
            </p:cNvPr>
            <p:cNvGrpSpPr/>
            <p:nvPr/>
          </p:nvGrpSpPr>
          <p:grpSpPr>
            <a:xfrm>
              <a:off x="3648932" y="3070192"/>
              <a:ext cx="267366" cy="447675"/>
              <a:chOff x="3648932" y="3070192"/>
              <a:chExt cx="267366" cy="447675"/>
            </a:xfrm>
            <a:grpFill/>
          </p:grpSpPr>
          <p:sp>
            <p:nvSpPr>
              <p:cNvPr id="132" name="Полилиния: фигура 103">
                <a:extLst>
                  <a:ext uri="{FF2B5EF4-FFF2-40B4-BE49-F238E27FC236}">
                    <a16:creationId xmlns:a16="http://schemas.microsoft.com/office/drawing/2014/main" id="{CD195DE9-29A6-3516-37F7-842D0ECE452D}"/>
                  </a:ext>
                </a:extLst>
              </p:cNvPr>
              <p:cNvSpPr/>
              <p:nvPr/>
            </p:nvSpPr>
            <p:spPr>
              <a:xfrm>
                <a:off x="3648932" y="3070192"/>
                <a:ext cx="267366" cy="447675"/>
              </a:xfrm>
              <a:custGeom>
                <a:avLst/>
                <a:gdLst>
                  <a:gd name="connsiteX0" fmla="*/ 0 w 267366"/>
                  <a:gd name="connsiteY0" fmla="*/ 0 h 447675"/>
                  <a:gd name="connsiteX1" fmla="*/ 267367 w 267366"/>
                  <a:gd name="connsiteY1" fmla="*/ 0 h 447675"/>
                  <a:gd name="connsiteX2" fmla="*/ 267367 w 267366"/>
                  <a:gd name="connsiteY2" fmla="*/ 447675 h 447675"/>
                  <a:gd name="connsiteX3" fmla="*/ 0 w 267366"/>
                  <a:gd name="connsiteY3" fmla="*/ 447675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366" h="447675">
                    <a:moveTo>
                      <a:pt x="0" y="0"/>
                    </a:moveTo>
                    <a:lnTo>
                      <a:pt x="267367" y="0"/>
                    </a:lnTo>
                    <a:lnTo>
                      <a:pt x="267367" y="447675"/>
                    </a:lnTo>
                    <a:lnTo>
                      <a:pt x="0" y="447675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3" name="Полилиния: фигура 104">
                <a:extLst>
                  <a:ext uri="{FF2B5EF4-FFF2-40B4-BE49-F238E27FC236}">
                    <a16:creationId xmlns:a16="http://schemas.microsoft.com/office/drawing/2014/main" id="{3EAD62F3-CBFE-EF83-41B3-F97D543D0E65}"/>
                  </a:ext>
                </a:extLst>
              </p:cNvPr>
              <p:cNvSpPr/>
              <p:nvPr/>
            </p:nvSpPr>
            <p:spPr>
              <a:xfrm>
                <a:off x="3677507" y="3149154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4" name="Полилиния: фигура 105">
                <a:extLst>
                  <a:ext uri="{FF2B5EF4-FFF2-40B4-BE49-F238E27FC236}">
                    <a16:creationId xmlns:a16="http://schemas.microsoft.com/office/drawing/2014/main" id="{440A7658-32D8-D7B7-C173-5396E95E8D21}"/>
                  </a:ext>
                </a:extLst>
              </p:cNvPr>
              <p:cNvSpPr/>
              <p:nvPr/>
            </p:nvSpPr>
            <p:spPr>
              <a:xfrm>
                <a:off x="3677507" y="3273837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5" name="Полилиния: фигура 106">
                <a:extLst>
                  <a:ext uri="{FF2B5EF4-FFF2-40B4-BE49-F238E27FC236}">
                    <a16:creationId xmlns:a16="http://schemas.microsoft.com/office/drawing/2014/main" id="{027ED5ED-D81F-0C7E-2DC1-EC11BD305034}"/>
                  </a:ext>
                </a:extLst>
              </p:cNvPr>
              <p:cNvSpPr/>
              <p:nvPr/>
            </p:nvSpPr>
            <p:spPr>
              <a:xfrm>
                <a:off x="3677507" y="3405568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37" name="Рисунок 98">
              <a:extLst>
                <a:ext uri="{FF2B5EF4-FFF2-40B4-BE49-F238E27FC236}">
                  <a16:creationId xmlns:a16="http://schemas.microsoft.com/office/drawing/2014/main" id="{CBAF9891-FE92-B05B-04E3-75B3B2BB6440}"/>
                </a:ext>
              </a:extLst>
            </p:cNvPr>
            <p:cNvGrpSpPr/>
            <p:nvPr/>
          </p:nvGrpSpPr>
          <p:grpSpPr>
            <a:xfrm>
              <a:off x="3964876" y="3070192"/>
              <a:ext cx="267366" cy="447675"/>
              <a:chOff x="3964876" y="3070192"/>
              <a:chExt cx="267366" cy="447675"/>
            </a:xfrm>
            <a:grpFill/>
          </p:grpSpPr>
          <p:sp>
            <p:nvSpPr>
              <p:cNvPr id="128" name="Полилиния: фигура 108">
                <a:extLst>
                  <a:ext uri="{FF2B5EF4-FFF2-40B4-BE49-F238E27FC236}">
                    <a16:creationId xmlns:a16="http://schemas.microsoft.com/office/drawing/2014/main" id="{6D51BE84-C051-D24F-CD85-F6E59DB58727}"/>
                  </a:ext>
                </a:extLst>
              </p:cNvPr>
              <p:cNvSpPr/>
              <p:nvPr/>
            </p:nvSpPr>
            <p:spPr>
              <a:xfrm>
                <a:off x="3964876" y="3070192"/>
                <a:ext cx="267366" cy="447675"/>
              </a:xfrm>
              <a:custGeom>
                <a:avLst/>
                <a:gdLst>
                  <a:gd name="connsiteX0" fmla="*/ 0 w 267366"/>
                  <a:gd name="connsiteY0" fmla="*/ 0 h 447675"/>
                  <a:gd name="connsiteX1" fmla="*/ 267367 w 267366"/>
                  <a:gd name="connsiteY1" fmla="*/ 0 h 447675"/>
                  <a:gd name="connsiteX2" fmla="*/ 267367 w 267366"/>
                  <a:gd name="connsiteY2" fmla="*/ 447675 h 447675"/>
                  <a:gd name="connsiteX3" fmla="*/ 0 w 267366"/>
                  <a:gd name="connsiteY3" fmla="*/ 447675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366" h="447675">
                    <a:moveTo>
                      <a:pt x="0" y="0"/>
                    </a:moveTo>
                    <a:lnTo>
                      <a:pt x="267367" y="0"/>
                    </a:lnTo>
                    <a:lnTo>
                      <a:pt x="267367" y="447675"/>
                    </a:lnTo>
                    <a:lnTo>
                      <a:pt x="0" y="447675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9" name="Полилиния: фигура 109">
                <a:extLst>
                  <a:ext uri="{FF2B5EF4-FFF2-40B4-BE49-F238E27FC236}">
                    <a16:creationId xmlns:a16="http://schemas.microsoft.com/office/drawing/2014/main" id="{BAC8077F-F758-E525-C34B-0D2872544549}"/>
                  </a:ext>
                </a:extLst>
              </p:cNvPr>
              <p:cNvSpPr/>
              <p:nvPr/>
            </p:nvSpPr>
            <p:spPr>
              <a:xfrm>
                <a:off x="3993356" y="3149154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0" name="Полилиния: фигура 110">
                <a:extLst>
                  <a:ext uri="{FF2B5EF4-FFF2-40B4-BE49-F238E27FC236}">
                    <a16:creationId xmlns:a16="http://schemas.microsoft.com/office/drawing/2014/main" id="{B6CCBA3D-5BCE-BA00-1118-AB979E08A882}"/>
                  </a:ext>
                </a:extLst>
              </p:cNvPr>
              <p:cNvSpPr/>
              <p:nvPr/>
            </p:nvSpPr>
            <p:spPr>
              <a:xfrm>
                <a:off x="3993356" y="3273837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31" name="Полилиния: фигура 111">
                <a:extLst>
                  <a:ext uri="{FF2B5EF4-FFF2-40B4-BE49-F238E27FC236}">
                    <a16:creationId xmlns:a16="http://schemas.microsoft.com/office/drawing/2014/main" id="{8A8CB220-BA9A-38FA-187E-188D59D7DFCE}"/>
                  </a:ext>
                </a:extLst>
              </p:cNvPr>
              <p:cNvSpPr/>
              <p:nvPr/>
            </p:nvSpPr>
            <p:spPr>
              <a:xfrm>
                <a:off x="3993356" y="3405568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38" name="Рисунок 98">
              <a:extLst>
                <a:ext uri="{FF2B5EF4-FFF2-40B4-BE49-F238E27FC236}">
                  <a16:creationId xmlns:a16="http://schemas.microsoft.com/office/drawing/2014/main" id="{643BFCDD-6C7A-9651-F3B3-FFCCAF7A8276}"/>
                </a:ext>
              </a:extLst>
            </p:cNvPr>
            <p:cNvGrpSpPr/>
            <p:nvPr/>
          </p:nvGrpSpPr>
          <p:grpSpPr>
            <a:xfrm>
              <a:off x="4279963" y="3070192"/>
              <a:ext cx="267366" cy="447675"/>
              <a:chOff x="4279963" y="3070192"/>
              <a:chExt cx="267366" cy="447675"/>
            </a:xfrm>
            <a:grpFill/>
          </p:grpSpPr>
          <p:sp>
            <p:nvSpPr>
              <p:cNvPr id="124" name="Полилиния: фигура 113">
                <a:extLst>
                  <a:ext uri="{FF2B5EF4-FFF2-40B4-BE49-F238E27FC236}">
                    <a16:creationId xmlns:a16="http://schemas.microsoft.com/office/drawing/2014/main" id="{56122A1A-8A9A-A0B7-C3F6-22A084F6E5B5}"/>
                  </a:ext>
                </a:extLst>
              </p:cNvPr>
              <p:cNvSpPr/>
              <p:nvPr/>
            </p:nvSpPr>
            <p:spPr>
              <a:xfrm>
                <a:off x="4279963" y="3070192"/>
                <a:ext cx="267366" cy="447675"/>
              </a:xfrm>
              <a:custGeom>
                <a:avLst/>
                <a:gdLst>
                  <a:gd name="connsiteX0" fmla="*/ 0 w 267366"/>
                  <a:gd name="connsiteY0" fmla="*/ 0 h 447675"/>
                  <a:gd name="connsiteX1" fmla="*/ 267367 w 267366"/>
                  <a:gd name="connsiteY1" fmla="*/ 0 h 447675"/>
                  <a:gd name="connsiteX2" fmla="*/ 267367 w 267366"/>
                  <a:gd name="connsiteY2" fmla="*/ 447675 h 447675"/>
                  <a:gd name="connsiteX3" fmla="*/ 0 w 267366"/>
                  <a:gd name="connsiteY3" fmla="*/ 447675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366" h="447675">
                    <a:moveTo>
                      <a:pt x="0" y="0"/>
                    </a:moveTo>
                    <a:lnTo>
                      <a:pt x="267367" y="0"/>
                    </a:lnTo>
                    <a:lnTo>
                      <a:pt x="267367" y="447675"/>
                    </a:lnTo>
                    <a:lnTo>
                      <a:pt x="0" y="447675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5" name="Полилиния: фигура 114">
                <a:extLst>
                  <a:ext uri="{FF2B5EF4-FFF2-40B4-BE49-F238E27FC236}">
                    <a16:creationId xmlns:a16="http://schemas.microsoft.com/office/drawing/2014/main" id="{F1A712D0-7D16-B276-9C55-2A4877F65B78}"/>
                  </a:ext>
                </a:extLst>
              </p:cNvPr>
              <p:cNvSpPr/>
              <p:nvPr/>
            </p:nvSpPr>
            <p:spPr>
              <a:xfrm>
                <a:off x="4308538" y="3149154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6" name="Полилиния: фигура 115">
                <a:extLst>
                  <a:ext uri="{FF2B5EF4-FFF2-40B4-BE49-F238E27FC236}">
                    <a16:creationId xmlns:a16="http://schemas.microsoft.com/office/drawing/2014/main" id="{1E86F45F-0E9B-4419-7578-1FB709C8C79F}"/>
                  </a:ext>
                </a:extLst>
              </p:cNvPr>
              <p:cNvSpPr/>
              <p:nvPr/>
            </p:nvSpPr>
            <p:spPr>
              <a:xfrm>
                <a:off x="4308538" y="3273837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7" name="Полилиния: фигура 116">
                <a:extLst>
                  <a:ext uri="{FF2B5EF4-FFF2-40B4-BE49-F238E27FC236}">
                    <a16:creationId xmlns:a16="http://schemas.microsoft.com/office/drawing/2014/main" id="{388D5732-548E-6DFE-0B4C-86BC2E68C5D0}"/>
                  </a:ext>
                </a:extLst>
              </p:cNvPr>
              <p:cNvSpPr/>
              <p:nvPr/>
            </p:nvSpPr>
            <p:spPr>
              <a:xfrm>
                <a:off x="4308538" y="3405568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39" name="Рисунок 98">
              <a:extLst>
                <a:ext uri="{FF2B5EF4-FFF2-40B4-BE49-F238E27FC236}">
                  <a16:creationId xmlns:a16="http://schemas.microsoft.com/office/drawing/2014/main" id="{AEAFAE5A-75A9-7397-2DF9-38BAFB6D0083}"/>
                </a:ext>
              </a:extLst>
            </p:cNvPr>
            <p:cNvGrpSpPr/>
            <p:nvPr/>
          </p:nvGrpSpPr>
          <p:grpSpPr>
            <a:xfrm>
              <a:off x="4595050" y="3070192"/>
              <a:ext cx="267366" cy="447675"/>
              <a:chOff x="4595050" y="3070192"/>
              <a:chExt cx="267366" cy="447675"/>
            </a:xfrm>
            <a:grpFill/>
          </p:grpSpPr>
          <p:sp>
            <p:nvSpPr>
              <p:cNvPr id="120" name="Полилиния: фигура 118">
                <a:extLst>
                  <a:ext uri="{FF2B5EF4-FFF2-40B4-BE49-F238E27FC236}">
                    <a16:creationId xmlns:a16="http://schemas.microsoft.com/office/drawing/2014/main" id="{8BA5C6DA-9571-8634-13BA-6ECF4B2D1386}"/>
                  </a:ext>
                </a:extLst>
              </p:cNvPr>
              <p:cNvSpPr/>
              <p:nvPr/>
            </p:nvSpPr>
            <p:spPr>
              <a:xfrm>
                <a:off x="4595050" y="3070192"/>
                <a:ext cx="267366" cy="447675"/>
              </a:xfrm>
              <a:custGeom>
                <a:avLst/>
                <a:gdLst>
                  <a:gd name="connsiteX0" fmla="*/ 0 w 267366"/>
                  <a:gd name="connsiteY0" fmla="*/ 0 h 447675"/>
                  <a:gd name="connsiteX1" fmla="*/ 267367 w 267366"/>
                  <a:gd name="connsiteY1" fmla="*/ 0 h 447675"/>
                  <a:gd name="connsiteX2" fmla="*/ 267367 w 267366"/>
                  <a:gd name="connsiteY2" fmla="*/ 447675 h 447675"/>
                  <a:gd name="connsiteX3" fmla="*/ 0 w 267366"/>
                  <a:gd name="connsiteY3" fmla="*/ 447675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366" h="447675">
                    <a:moveTo>
                      <a:pt x="0" y="0"/>
                    </a:moveTo>
                    <a:lnTo>
                      <a:pt x="267367" y="0"/>
                    </a:lnTo>
                    <a:lnTo>
                      <a:pt x="267367" y="447675"/>
                    </a:lnTo>
                    <a:lnTo>
                      <a:pt x="0" y="447675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 dirty="0"/>
              </a:p>
            </p:txBody>
          </p:sp>
          <p:sp>
            <p:nvSpPr>
              <p:cNvPr id="121" name="Полилиния: фигура 119">
                <a:extLst>
                  <a:ext uri="{FF2B5EF4-FFF2-40B4-BE49-F238E27FC236}">
                    <a16:creationId xmlns:a16="http://schemas.microsoft.com/office/drawing/2014/main" id="{EE38BDB9-06D2-5818-95B1-0BD81E4FD65A}"/>
                  </a:ext>
                </a:extLst>
              </p:cNvPr>
              <p:cNvSpPr/>
              <p:nvPr/>
            </p:nvSpPr>
            <p:spPr>
              <a:xfrm>
                <a:off x="4623625" y="3149154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2" name="Полилиния: фигура 120">
                <a:extLst>
                  <a:ext uri="{FF2B5EF4-FFF2-40B4-BE49-F238E27FC236}">
                    <a16:creationId xmlns:a16="http://schemas.microsoft.com/office/drawing/2014/main" id="{8CC0BD57-44FB-3DCF-123F-662A1974B81A}"/>
                  </a:ext>
                </a:extLst>
              </p:cNvPr>
              <p:cNvSpPr/>
              <p:nvPr/>
            </p:nvSpPr>
            <p:spPr>
              <a:xfrm>
                <a:off x="4623625" y="3273837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23" name="Полилиния: фигура 121">
                <a:extLst>
                  <a:ext uri="{FF2B5EF4-FFF2-40B4-BE49-F238E27FC236}">
                    <a16:creationId xmlns:a16="http://schemas.microsoft.com/office/drawing/2014/main" id="{813460E1-3BBB-0A97-C191-A16BB6A408CA}"/>
                  </a:ext>
                </a:extLst>
              </p:cNvPr>
              <p:cNvSpPr/>
              <p:nvPr/>
            </p:nvSpPr>
            <p:spPr>
              <a:xfrm>
                <a:off x="4623625" y="3405568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40" name="Рисунок 98">
              <a:extLst>
                <a:ext uri="{FF2B5EF4-FFF2-40B4-BE49-F238E27FC236}">
                  <a16:creationId xmlns:a16="http://schemas.microsoft.com/office/drawing/2014/main" id="{5E1699CF-6130-3CAF-1E1C-647F561E1D68}"/>
                </a:ext>
              </a:extLst>
            </p:cNvPr>
            <p:cNvGrpSpPr/>
            <p:nvPr/>
          </p:nvGrpSpPr>
          <p:grpSpPr>
            <a:xfrm>
              <a:off x="4910232" y="3070192"/>
              <a:ext cx="267366" cy="447675"/>
              <a:chOff x="4910232" y="3070192"/>
              <a:chExt cx="267366" cy="447675"/>
            </a:xfrm>
            <a:grpFill/>
          </p:grpSpPr>
          <p:sp>
            <p:nvSpPr>
              <p:cNvPr id="116" name="Полилиния: фигура 123">
                <a:extLst>
                  <a:ext uri="{FF2B5EF4-FFF2-40B4-BE49-F238E27FC236}">
                    <a16:creationId xmlns:a16="http://schemas.microsoft.com/office/drawing/2014/main" id="{7DB9D676-C927-27F2-B410-89A71D8C36E3}"/>
                  </a:ext>
                </a:extLst>
              </p:cNvPr>
              <p:cNvSpPr/>
              <p:nvPr/>
            </p:nvSpPr>
            <p:spPr>
              <a:xfrm>
                <a:off x="4910232" y="3070192"/>
                <a:ext cx="267366" cy="447675"/>
              </a:xfrm>
              <a:custGeom>
                <a:avLst/>
                <a:gdLst>
                  <a:gd name="connsiteX0" fmla="*/ 0 w 267366"/>
                  <a:gd name="connsiteY0" fmla="*/ 0 h 447675"/>
                  <a:gd name="connsiteX1" fmla="*/ 267367 w 267366"/>
                  <a:gd name="connsiteY1" fmla="*/ 0 h 447675"/>
                  <a:gd name="connsiteX2" fmla="*/ 267367 w 267366"/>
                  <a:gd name="connsiteY2" fmla="*/ 447675 h 447675"/>
                  <a:gd name="connsiteX3" fmla="*/ 0 w 267366"/>
                  <a:gd name="connsiteY3" fmla="*/ 447675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366" h="447675">
                    <a:moveTo>
                      <a:pt x="0" y="0"/>
                    </a:moveTo>
                    <a:lnTo>
                      <a:pt x="267367" y="0"/>
                    </a:lnTo>
                    <a:lnTo>
                      <a:pt x="267367" y="447675"/>
                    </a:lnTo>
                    <a:lnTo>
                      <a:pt x="0" y="447675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7" name="Полилиния: фигура 124">
                <a:extLst>
                  <a:ext uri="{FF2B5EF4-FFF2-40B4-BE49-F238E27FC236}">
                    <a16:creationId xmlns:a16="http://schemas.microsoft.com/office/drawing/2014/main" id="{DBA377FB-A189-2B9B-6DF8-60ADBA98CC09}"/>
                  </a:ext>
                </a:extLst>
              </p:cNvPr>
              <p:cNvSpPr/>
              <p:nvPr/>
            </p:nvSpPr>
            <p:spPr>
              <a:xfrm>
                <a:off x="4938712" y="3149154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8" name="Полилиния: фигура 125">
                <a:extLst>
                  <a:ext uri="{FF2B5EF4-FFF2-40B4-BE49-F238E27FC236}">
                    <a16:creationId xmlns:a16="http://schemas.microsoft.com/office/drawing/2014/main" id="{5AF5D14A-49F3-182B-574E-719E4DB37291}"/>
                  </a:ext>
                </a:extLst>
              </p:cNvPr>
              <p:cNvSpPr/>
              <p:nvPr/>
            </p:nvSpPr>
            <p:spPr>
              <a:xfrm>
                <a:off x="4938712" y="3273837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9" name="Полилиния: фигура 126">
                <a:extLst>
                  <a:ext uri="{FF2B5EF4-FFF2-40B4-BE49-F238E27FC236}">
                    <a16:creationId xmlns:a16="http://schemas.microsoft.com/office/drawing/2014/main" id="{4B0BB52B-4C36-F5FF-7D8E-502FA2E43424}"/>
                  </a:ext>
                </a:extLst>
              </p:cNvPr>
              <p:cNvSpPr/>
              <p:nvPr/>
            </p:nvSpPr>
            <p:spPr>
              <a:xfrm>
                <a:off x="4938712" y="3405568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41" name="Рисунок 98">
              <a:extLst>
                <a:ext uri="{FF2B5EF4-FFF2-40B4-BE49-F238E27FC236}">
                  <a16:creationId xmlns:a16="http://schemas.microsoft.com/office/drawing/2014/main" id="{02E30470-EE4C-4FC9-94F7-10B5AF277284}"/>
                </a:ext>
              </a:extLst>
            </p:cNvPr>
            <p:cNvGrpSpPr/>
            <p:nvPr/>
          </p:nvGrpSpPr>
          <p:grpSpPr>
            <a:xfrm>
              <a:off x="5225319" y="3070192"/>
              <a:ext cx="267366" cy="447675"/>
              <a:chOff x="5225319" y="3070192"/>
              <a:chExt cx="267366" cy="447675"/>
            </a:xfrm>
            <a:grpFill/>
          </p:grpSpPr>
          <p:sp>
            <p:nvSpPr>
              <p:cNvPr id="112" name="Полилиния: фигура 128">
                <a:extLst>
                  <a:ext uri="{FF2B5EF4-FFF2-40B4-BE49-F238E27FC236}">
                    <a16:creationId xmlns:a16="http://schemas.microsoft.com/office/drawing/2014/main" id="{87513077-DB53-36D5-0B19-6C719241774C}"/>
                  </a:ext>
                </a:extLst>
              </p:cNvPr>
              <p:cNvSpPr/>
              <p:nvPr/>
            </p:nvSpPr>
            <p:spPr>
              <a:xfrm>
                <a:off x="5225319" y="3070192"/>
                <a:ext cx="267366" cy="447675"/>
              </a:xfrm>
              <a:custGeom>
                <a:avLst/>
                <a:gdLst>
                  <a:gd name="connsiteX0" fmla="*/ 0 w 267366"/>
                  <a:gd name="connsiteY0" fmla="*/ 0 h 447675"/>
                  <a:gd name="connsiteX1" fmla="*/ 267367 w 267366"/>
                  <a:gd name="connsiteY1" fmla="*/ 0 h 447675"/>
                  <a:gd name="connsiteX2" fmla="*/ 267367 w 267366"/>
                  <a:gd name="connsiteY2" fmla="*/ 447675 h 447675"/>
                  <a:gd name="connsiteX3" fmla="*/ 0 w 267366"/>
                  <a:gd name="connsiteY3" fmla="*/ 447675 h 447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7366" h="447675">
                    <a:moveTo>
                      <a:pt x="0" y="0"/>
                    </a:moveTo>
                    <a:lnTo>
                      <a:pt x="267367" y="0"/>
                    </a:lnTo>
                    <a:lnTo>
                      <a:pt x="267367" y="447675"/>
                    </a:lnTo>
                    <a:lnTo>
                      <a:pt x="0" y="447675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3" name="Полилиния: фигура 129">
                <a:extLst>
                  <a:ext uri="{FF2B5EF4-FFF2-40B4-BE49-F238E27FC236}">
                    <a16:creationId xmlns:a16="http://schemas.microsoft.com/office/drawing/2014/main" id="{E4429D7D-5991-1DE7-1FE0-87C4EFDDC779}"/>
                  </a:ext>
                </a:extLst>
              </p:cNvPr>
              <p:cNvSpPr/>
              <p:nvPr/>
            </p:nvSpPr>
            <p:spPr>
              <a:xfrm>
                <a:off x="5253894" y="3149154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4" name="Полилиния: фигура 130">
                <a:extLst>
                  <a:ext uri="{FF2B5EF4-FFF2-40B4-BE49-F238E27FC236}">
                    <a16:creationId xmlns:a16="http://schemas.microsoft.com/office/drawing/2014/main" id="{151B997F-54F8-0DD1-7DA5-91EA9A2FEE03}"/>
                  </a:ext>
                </a:extLst>
              </p:cNvPr>
              <p:cNvSpPr/>
              <p:nvPr/>
            </p:nvSpPr>
            <p:spPr>
              <a:xfrm>
                <a:off x="5253894" y="3273837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  <p:sp>
            <p:nvSpPr>
              <p:cNvPr id="115" name="Полилиния: фигура 131">
                <a:extLst>
                  <a:ext uri="{FF2B5EF4-FFF2-40B4-BE49-F238E27FC236}">
                    <a16:creationId xmlns:a16="http://schemas.microsoft.com/office/drawing/2014/main" id="{4183729F-44B7-B151-D6DD-A95E7B19389C}"/>
                  </a:ext>
                </a:extLst>
              </p:cNvPr>
              <p:cNvSpPr/>
              <p:nvPr/>
            </p:nvSpPr>
            <p:spPr>
              <a:xfrm>
                <a:off x="5253894" y="3405568"/>
                <a:ext cx="210216" cy="40481"/>
              </a:xfrm>
              <a:custGeom>
                <a:avLst/>
                <a:gdLst>
                  <a:gd name="connsiteX0" fmla="*/ 210217 w 210216"/>
                  <a:gd name="connsiteY0" fmla="*/ 40481 h 40481"/>
                  <a:gd name="connsiteX1" fmla="*/ 0 w 210216"/>
                  <a:gd name="connsiteY1" fmla="*/ 40481 h 40481"/>
                  <a:gd name="connsiteX2" fmla="*/ 0 w 210216"/>
                  <a:gd name="connsiteY2" fmla="*/ 0 h 40481"/>
                  <a:gd name="connsiteX3" fmla="*/ 210217 w 210216"/>
                  <a:gd name="connsiteY3" fmla="*/ 0 h 40481"/>
                  <a:gd name="connsiteX4" fmla="*/ 210217 w 210216"/>
                  <a:gd name="connsiteY4" fmla="*/ 40481 h 40481"/>
                  <a:gd name="connsiteX5" fmla="*/ 7144 w 210216"/>
                  <a:gd name="connsiteY5" fmla="*/ 33338 h 40481"/>
                  <a:gd name="connsiteX6" fmla="*/ 203073 w 210216"/>
                  <a:gd name="connsiteY6" fmla="*/ 33338 h 40481"/>
                  <a:gd name="connsiteX7" fmla="*/ 203073 w 210216"/>
                  <a:gd name="connsiteY7" fmla="*/ 7144 h 40481"/>
                  <a:gd name="connsiteX8" fmla="*/ 7144 w 210216"/>
                  <a:gd name="connsiteY8" fmla="*/ 7144 h 40481"/>
                  <a:gd name="connsiteX9" fmla="*/ 7144 w 210216"/>
                  <a:gd name="connsiteY9" fmla="*/ 33338 h 404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10216" h="40481">
                    <a:moveTo>
                      <a:pt x="210217" y="40481"/>
                    </a:moveTo>
                    <a:lnTo>
                      <a:pt x="0" y="40481"/>
                    </a:lnTo>
                    <a:lnTo>
                      <a:pt x="0" y="0"/>
                    </a:lnTo>
                    <a:lnTo>
                      <a:pt x="210217" y="0"/>
                    </a:lnTo>
                    <a:lnTo>
                      <a:pt x="210217" y="40481"/>
                    </a:lnTo>
                    <a:close/>
                    <a:moveTo>
                      <a:pt x="7144" y="33338"/>
                    </a:moveTo>
                    <a:lnTo>
                      <a:pt x="203073" y="33338"/>
                    </a:lnTo>
                    <a:lnTo>
                      <a:pt x="203073" y="7144"/>
                    </a:lnTo>
                    <a:lnTo>
                      <a:pt x="7144" y="7144"/>
                    </a:lnTo>
                    <a:lnTo>
                      <a:pt x="7144" y="33338"/>
                    </a:lnTo>
                    <a:close/>
                  </a:path>
                </a:pathLst>
              </a:custGeom>
              <a:grpFill/>
              <a:ln w="9525" cap="flat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miter/>
              </a:ln>
              <a:scene3d>
                <a:camera prst="orthographicFront"/>
                <a:lightRig rig="threePt" dir="t"/>
              </a:scene3d>
              <a:sp3d>
                <a:bevelT w="114300" prst="artDeco"/>
              </a:sp3d>
            </p:spPr>
            <p:txBody>
              <a:bodyPr rtlCol="0" anchor="ctr"/>
              <a:lstStyle/>
              <a:p>
                <a:endParaRPr lang="ru-RU"/>
              </a:p>
            </p:txBody>
          </p:sp>
        </p:grpSp>
        <p:grpSp>
          <p:nvGrpSpPr>
            <p:cNvPr id="42" name="Рисунок 98">
              <a:extLst>
                <a:ext uri="{FF2B5EF4-FFF2-40B4-BE49-F238E27FC236}">
                  <a16:creationId xmlns:a16="http://schemas.microsoft.com/office/drawing/2014/main" id="{4E40D635-A147-F8A4-A0CD-A818C2D369C8}"/>
                </a:ext>
              </a:extLst>
            </p:cNvPr>
            <p:cNvGrpSpPr/>
            <p:nvPr/>
          </p:nvGrpSpPr>
          <p:grpSpPr>
            <a:xfrm>
              <a:off x="3635597" y="3660076"/>
              <a:ext cx="518445" cy="168116"/>
              <a:chOff x="3635597" y="3660076"/>
              <a:chExt cx="518445" cy="168116"/>
            </a:xfrm>
            <a:grpFill/>
          </p:grpSpPr>
          <p:grpSp>
            <p:nvGrpSpPr>
              <p:cNvPr id="79" name="Рисунок 98">
                <a:extLst>
                  <a:ext uri="{FF2B5EF4-FFF2-40B4-BE49-F238E27FC236}">
                    <a16:creationId xmlns:a16="http://schemas.microsoft.com/office/drawing/2014/main" id="{C8EEC6A3-F0C6-1B8F-AADE-FE9E19687F98}"/>
                  </a:ext>
                </a:extLst>
              </p:cNvPr>
              <p:cNvGrpSpPr/>
              <p:nvPr/>
            </p:nvGrpSpPr>
            <p:grpSpPr>
              <a:xfrm>
                <a:off x="3635597" y="3660171"/>
                <a:ext cx="168021" cy="168021"/>
                <a:chOff x="3635597" y="3660171"/>
                <a:chExt cx="168021" cy="168021"/>
              </a:xfrm>
              <a:grpFill/>
            </p:grpSpPr>
            <p:sp>
              <p:nvSpPr>
                <p:cNvPr id="108" name="Полилиния: фигура 134">
                  <a:extLst>
                    <a:ext uri="{FF2B5EF4-FFF2-40B4-BE49-F238E27FC236}">
                      <a16:creationId xmlns:a16="http://schemas.microsoft.com/office/drawing/2014/main" id="{668646B0-89B3-6F91-8410-CDE2741CBF88}"/>
                    </a:ext>
                  </a:extLst>
                </p:cNvPr>
                <p:cNvSpPr/>
                <p:nvPr/>
              </p:nvSpPr>
              <p:spPr>
                <a:xfrm>
                  <a:off x="3635597" y="3660171"/>
                  <a:ext cx="168021" cy="168021"/>
                </a:xfrm>
                <a:custGeom>
                  <a:avLst/>
                  <a:gdLst>
                    <a:gd name="connsiteX0" fmla="*/ 168021 w 168021"/>
                    <a:gd name="connsiteY0" fmla="*/ 84011 h 168021"/>
                    <a:gd name="connsiteX1" fmla="*/ 84011 w 168021"/>
                    <a:gd name="connsiteY1" fmla="*/ 168021 h 168021"/>
                    <a:gd name="connsiteX2" fmla="*/ 0 w 168021"/>
                    <a:gd name="connsiteY2" fmla="*/ 84011 h 168021"/>
                    <a:gd name="connsiteX3" fmla="*/ 84011 w 168021"/>
                    <a:gd name="connsiteY3" fmla="*/ 0 h 168021"/>
                    <a:gd name="connsiteX4" fmla="*/ 168021 w 168021"/>
                    <a:gd name="connsiteY4" fmla="*/ 84011 h 168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021" h="168021">
                      <a:moveTo>
                        <a:pt x="168021" y="84011"/>
                      </a:moveTo>
                      <a:cubicBezTo>
                        <a:pt x="168021" y="130397"/>
                        <a:pt x="130397" y="168021"/>
                        <a:pt x="84011" y="168021"/>
                      </a:cubicBezTo>
                      <a:cubicBezTo>
                        <a:pt x="37624" y="168021"/>
                        <a:pt x="0" y="130397"/>
                        <a:pt x="0" y="84011"/>
                      </a:cubicBezTo>
                      <a:cubicBezTo>
                        <a:pt x="0" y="37624"/>
                        <a:pt x="37624" y="0"/>
                        <a:pt x="84011" y="0"/>
                      </a:cubicBezTo>
                      <a:cubicBezTo>
                        <a:pt x="130397" y="-95"/>
                        <a:pt x="168021" y="37529"/>
                        <a:pt x="168021" y="84011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9" name="Полилиния: фигура 135">
                  <a:extLst>
                    <a:ext uri="{FF2B5EF4-FFF2-40B4-BE49-F238E27FC236}">
                      <a16:creationId xmlns:a16="http://schemas.microsoft.com/office/drawing/2014/main" id="{46CD51C2-B4FF-D5CA-009F-FCB7BF00FDBB}"/>
                    </a:ext>
                  </a:extLst>
                </p:cNvPr>
                <p:cNvSpPr/>
                <p:nvPr/>
              </p:nvSpPr>
              <p:spPr>
                <a:xfrm>
                  <a:off x="3649789" y="3674363"/>
                  <a:ext cx="139636" cy="139636"/>
                </a:xfrm>
                <a:custGeom>
                  <a:avLst/>
                  <a:gdLst>
                    <a:gd name="connsiteX0" fmla="*/ 139637 w 139636"/>
                    <a:gd name="connsiteY0" fmla="*/ 69818 h 139636"/>
                    <a:gd name="connsiteX1" fmla="*/ 69818 w 139636"/>
                    <a:gd name="connsiteY1" fmla="*/ 139637 h 139636"/>
                    <a:gd name="connsiteX2" fmla="*/ 0 w 139636"/>
                    <a:gd name="connsiteY2" fmla="*/ 69818 h 139636"/>
                    <a:gd name="connsiteX3" fmla="*/ 69818 w 139636"/>
                    <a:gd name="connsiteY3" fmla="*/ 0 h 139636"/>
                    <a:gd name="connsiteX4" fmla="*/ 139637 w 139636"/>
                    <a:gd name="connsiteY4" fmla="*/ 69818 h 139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636" h="139636">
                      <a:moveTo>
                        <a:pt x="139637" y="69818"/>
                      </a:moveTo>
                      <a:cubicBezTo>
                        <a:pt x="139637" y="108395"/>
                        <a:pt x="108394" y="139637"/>
                        <a:pt x="69818" y="139637"/>
                      </a:cubicBezTo>
                      <a:cubicBezTo>
                        <a:pt x="31242" y="139637"/>
                        <a:pt x="0" y="108395"/>
                        <a:pt x="0" y="69818"/>
                      </a:cubicBezTo>
                      <a:cubicBezTo>
                        <a:pt x="0" y="31242"/>
                        <a:pt x="31242" y="0"/>
                        <a:pt x="69818" y="0"/>
                      </a:cubicBezTo>
                      <a:cubicBezTo>
                        <a:pt x="108394" y="-95"/>
                        <a:pt x="139637" y="31242"/>
                        <a:pt x="139637" y="6981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0" name="Полилиния: фигура 136">
                  <a:extLst>
                    <a:ext uri="{FF2B5EF4-FFF2-40B4-BE49-F238E27FC236}">
                      <a16:creationId xmlns:a16="http://schemas.microsoft.com/office/drawing/2014/main" id="{06DBAD1D-29C9-87BF-7D94-937089147C90}"/>
                    </a:ext>
                  </a:extLst>
                </p:cNvPr>
                <p:cNvSpPr/>
                <p:nvPr/>
              </p:nvSpPr>
              <p:spPr>
                <a:xfrm>
                  <a:off x="3676554" y="3701223"/>
                  <a:ext cx="86010" cy="85915"/>
                </a:xfrm>
                <a:custGeom>
                  <a:avLst/>
                  <a:gdLst>
                    <a:gd name="connsiteX0" fmla="*/ 86011 w 86010"/>
                    <a:gd name="connsiteY0" fmla="*/ 42958 h 85915"/>
                    <a:gd name="connsiteX1" fmla="*/ 42958 w 86010"/>
                    <a:gd name="connsiteY1" fmla="*/ 85916 h 85915"/>
                    <a:gd name="connsiteX2" fmla="*/ 0 w 86010"/>
                    <a:gd name="connsiteY2" fmla="*/ 42958 h 85915"/>
                    <a:gd name="connsiteX3" fmla="*/ 42958 w 86010"/>
                    <a:gd name="connsiteY3" fmla="*/ 0 h 85915"/>
                    <a:gd name="connsiteX4" fmla="*/ 86011 w 86010"/>
                    <a:gd name="connsiteY4" fmla="*/ 42958 h 85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010" h="85915">
                      <a:moveTo>
                        <a:pt x="86011" y="42958"/>
                      </a:moveTo>
                      <a:cubicBezTo>
                        <a:pt x="86011" y="66675"/>
                        <a:pt x="66770" y="85916"/>
                        <a:pt x="42958" y="85916"/>
                      </a:cubicBezTo>
                      <a:cubicBezTo>
                        <a:pt x="19241" y="85916"/>
                        <a:pt x="0" y="66675"/>
                        <a:pt x="0" y="42958"/>
                      </a:cubicBezTo>
                      <a:cubicBezTo>
                        <a:pt x="0" y="19241"/>
                        <a:pt x="19241" y="0"/>
                        <a:pt x="42958" y="0"/>
                      </a:cubicBezTo>
                      <a:cubicBezTo>
                        <a:pt x="66770" y="-95"/>
                        <a:pt x="86011" y="19146"/>
                        <a:pt x="86011" y="4295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11" name="Полилиния: фигура 137">
                  <a:extLst>
                    <a:ext uri="{FF2B5EF4-FFF2-40B4-BE49-F238E27FC236}">
                      <a16:creationId xmlns:a16="http://schemas.microsoft.com/office/drawing/2014/main" id="{BFE99DCE-8680-2854-14FE-A6DA61DAE161}"/>
                    </a:ext>
                  </a:extLst>
                </p:cNvPr>
                <p:cNvSpPr/>
                <p:nvPr/>
              </p:nvSpPr>
              <p:spPr>
                <a:xfrm>
                  <a:off x="3698081" y="3722655"/>
                  <a:ext cx="43053" cy="43052"/>
                </a:xfrm>
                <a:custGeom>
                  <a:avLst/>
                  <a:gdLst>
                    <a:gd name="connsiteX0" fmla="*/ 43053 w 43053"/>
                    <a:gd name="connsiteY0" fmla="*/ 21526 h 43052"/>
                    <a:gd name="connsiteX1" fmla="*/ 21527 w 43053"/>
                    <a:gd name="connsiteY1" fmla="*/ 43053 h 43052"/>
                    <a:gd name="connsiteX2" fmla="*/ 0 w 43053"/>
                    <a:gd name="connsiteY2" fmla="*/ 21526 h 43052"/>
                    <a:gd name="connsiteX3" fmla="*/ 21527 w 43053"/>
                    <a:gd name="connsiteY3" fmla="*/ 0 h 43052"/>
                    <a:gd name="connsiteX4" fmla="*/ 43053 w 43053"/>
                    <a:gd name="connsiteY4" fmla="*/ 21526 h 43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053" h="43052">
                      <a:moveTo>
                        <a:pt x="43053" y="21526"/>
                      </a:moveTo>
                      <a:cubicBezTo>
                        <a:pt x="43053" y="33433"/>
                        <a:pt x="33433" y="43053"/>
                        <a:pt x="21527" y="43053"/>
                      </a:cubicBezTo>
                      <a:cubicBezTo>
                        <a:pt x="9620" y="43053"/>
                        <a:pt x="0" y="33433"/>
                        <a:pt x="0" y="21526"/>
                      </a:cubicBezTo>
                      <a:cubicBezTo>
                        <a:pt x="0" y="9620"/>
                        <a:pt x="9620" y="0"/>
                        <a:pt x="21527" y="0"/>
                      </a:cubicBezTo>
                      <a:cubicBezTo>
                        <a:pt x="33433" y="0"/>
                        <a:pt x="43053" y="9620"/>
                        <a:pt x="43053" y="21526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0" name="Рисунок 98">
                <a:extLst>
                  <a:ext uri="{FF2B5EF4-FFF2-40B4-BE49-F238E27FC236}">
                    <a16:creationId xmlns:a16="http://schemas.microsoft.com/office/drawing/2014/main" id="{FE7CA728-CBE9-D8CC-0850-EF0719300320}"/>
                  </a:ext>
                </a:extLst>
              </p:cNvPr>
              <p:cNvGrpSpPr/>
              <p:nvPr/>
            </p:nvGrpSpPr>
            <p:grpSpPr>
              <a:xfrm>
                <a:off x="3986021" y="3660171"/>
                <a:ext cx="168021" cy="168021"/>
                <a:chOff x="3986021" y="3660171"/>
                <a:chExt cx="168021" cy="168021"/>
              </a:xfrm>
              <a:grpFill/>
            </p:grpSpPr>
            <p:sp>
              <p:nvSpPr>
                <p:cNvPr id="104" name="Полилиния: фигура 139">
                  <a:extLst>
                    <a:ext uri="{FF2B5EF4-FFF2-40B4-BE49-F238E27FC236}">
                      <a16:creationId xmlns:a16="http://schemas.microsoft.com/office/drawing/2014/main" id="{98AD7965-0EC3-279A-18AC-A590AE19682E}"/>
                    </a:ext>
                  </a:extLst>
                </p:cNvPr>
                <p:cNvSpPr/>
                <p:nvPr/>
              </p:nvSpPr>
              <p:spPr>
                <a:xfrm>
                  <a:off x="3986021" y="3660171"/>
                  <a:ext cx="168021" cy="168021"/>
                </a:xfrm>
                <a:custGeom>
                  <a:avLst/>
                  <a:gdLst>
                    <a:gd name="connsiteX0" fmla="*/ 168021 w 168021"/>
                    <a:gd name="connsiteY0" fmla="*/ 84011 h 168021"/>
                    <a:gd name="connsiteX1" fmla="*/ 84011 w 168021"/>
                    <a:gd name="connsiteY1" fmla="*/ 168021 h 168021"/>
                    <a:gd name="connsiteX2" fmla="*/ 0 w 168021"/>
                    <a:gd name="connsiteY2" fmla="*/ 84011 h 168021"/>
                    <a:gd name="connsiteX3" fmla="*/ 84011 w 168021"/>
                    <a:gd name="connsiteY3" fmla="*/ 0 h 168021"/>
                    <a:gd name="connsiteX4" fmla="*/ 168021 w 168021"/>
                    <a:gd name="connsiteY4" fmla="*/ 84011 h 168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021" h="168021">
                      <a:moveTo>
                        <a:pt x="168021" y="84011"/>
                      </a:moveTo>
                      <a:cubicBezTo>
                        <a:pt x="168021" y="130397"/>
                        <a:pt x="130397" y="168021"/>
                        <a:pt x="84011" y="168021"/>
                      </a:cubicBezTo>
                      <a:cubicBezTo>
                        <a:pt x="37624" y="168021"/>
                        <a:pt x="0" y="130397"/>
                        <a:pt x="0" y="84011"/>
                      </a:cubicBezTo>
                      <a:cubicBezTo>
                        <a:pt x="0" y="37624"/>
                        <a:pt x="37624" y="0"/>
                        <a:pt x="84011" y="0"/>
                      </a:cubicBezTo>
                      <a:cubicBezTo>
                        <a:pt x="130397" y="-95"/>
                        <a:pt x="168021" y="37529"/>
                        <a:pt x="168021" y="84011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5" name="Полилиния: фигура 140">
                  <a:extLst>
                    <a:ext uri="{FF2B5EF4-FFF2-40B4-BE49-F238E27FC236}">
                      <a16:creationId xmlns:a16="http://schemas.microsoft.com/office/drawing/2014/main" id="{BD921B61-9123-8E21-ECA1-66B4DC6E61BF}"/>
                    </a:ext>
                  </a:extLst>
                </p:cNvPr>
                <p:cNvSpPr/>
                <p:nvPr/>
              </p:nvSpPr>
              <p:spPr>
                <a:xfrm>
                  <a:off x="4000214" y="3674363"/>
                  <a:ext cx="139636" cy="139636"/>
                </a:xfrm>
                <a:custGeom>
                  <a:avLst/>
                  <a:gdLst>
                    <a:gd name="connsiteX0" fmla="*/ 139637 w 139636"/>
                    <a:gd name="connsiteY0" fmla="*/ 69818 h 139636"/>
                    <a:gd name="connsiteX1" fmla="*/ 69818 w 139636"/>
                    <a:gd name="connsiteY1" fmla="*/ 139637 h 139636"/>
                    <a:gd name="connsiteX2" fmla="*/ 0 w 139636"/>
                    <a:gd name="connsiteY2" fmla="*/ 69818 h 139636"/>
                    <a:gd name="connsiteX3" fmla="*/ 69818 w 139636"/>
                    <a:gd name="connsiteY3" fmla="*/ 0 h 139636"/>
                    <a:gd name="connsiteX4" fmla="*/ 139637 w 139636"/>
                    <a:gd name="connsiteY4" fmla="*/ 69818 h 139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636" h="139636">
                      <a:moveTo>
                        <a:pt x="139637" y="69818"/>
                      </a:moveTo>
                      <a:cubicBezTo>
                        <a:pt x="139637" y="108395"/>
                        <a:pt x="108394" y="139637"/>
                        <a:pt x="69818" y="139637"/>
                      </a:cubicBezTo>
                      <a:cubicBezTo>
                        <a:pt x="31242" y="139637"/>
                        <a:pt x="0" y="108395"/>
                        <a:pt x="0" y="69818"/>
                      </a:cubicBezTo>
                      <a:cubicBezTo>
                        <a:pt x="0" y="31242"/>
                        <a:pt x="31242" y="0"/>
                        <a:pt x="69818" y="0"/>
                      </a:cubicBezTo>
                      <a:cubicBezTo>
                        <a:pt x="108394" y="-95"/>
                        <a:pt x="139637" y="31242"/>
                        <a:pt x="139637" y="6981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6" name="Полилиния: фигура 141">
                  <a:extLst>
                    <a:ext uri="{FF2B5EF4-FFF2-40B4-BE49-F238E27FC236}">
                      <a16:creationId xmlns:a16="http://schemas.microsoft.com/office/drawing/2014/main" id="{DF65AB24-EEBF-8582-D086-5113412012D6}"/>
                    </a:ext>
                  </a:extLst>
                </p:cNvPr>
                <p:cNvSpPr/>
                <p:nvPr/>
              </p:nvSpPr>
              <p:spPr>
                <a:xfrm>
                  <a:off x="4027074" y="3701223"/>
                  <a:ext cx="85915" cy="85915"/>
                </a:xfrm>
                <a:custGeom>
                  <a:avLst/>
                  <a:gdLst>
                    <a:gd name="connsiteX0" fmla="*/ 85916 w 85915"/>
                    <a:gd name="connsiteY0" fmla="*/ 42958 h 85915"/>
                    <a:gd name="connsiteX1" fmla="*/ 42958 w 85915"/>
                    <a:gd name="connsiteY1" fmla="*/ 85916 h 85915"/>
                    <a:gd name="connsiteX2" fmla="*/ 0 w 85915"/>
                    <a:gd name="connsiteY2" fmla="*/ 42958 h 85915"/>
                    <a:gd name="connsiteX3" fmla="*/ 42958 w 85915"/>
                    <a:gd name="connsiteY3" fmla="*/ 0 h 85915"/>
                    <a:gd name="connsiteX4" fmla="*/ 85916 w 85915"/>
                    <a:gd name="connsiteY4" fmla="*/ 42958 h 85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915" h="85915">
                      <a:moveTo>
                        <a:pt x="85916" y="42958"/>
                      </a:moveTo>
                      <a:cubicBezTo>
                        <a:pt x="85916" y="66675"/>
                        <a:pt x="66675" y="85916"/>
                        <a:pt x="42958" y="85916"/>
                      </a:cubicBezTo>
                      <a:cubicBezTo>
                        <a:pt x="19241" y="85916"/>
                        <a:pt x="0" y="66675"/>
                        <a:pt x="0" y="42958"/>
                      </a:cubicBezTo>
                      <a:cubicBezTo>
                        <a:pt x="0" y="19241"/>
                        <a:pt x="19241" y="0"/>
                        <a:pt x="42958" y="0"/>
                      </a:cubicBezTo>
                      <a:cubicBezTo>
                        <a:pt x="66675" y="-95"/>
                        <a:pt x="85916" y="19146"/>
                        <a:pt x="85916" y="4295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107" name="Полилиния: фигура 142">
                  <a:extLst>
                    <a:ext uri="{FF2B5EF4-FFF2-40B4-BE49-F238E27FC236}">
                      <a16:creationId xmlns:a16="http://schemas.microsoft.com/office/drawing/2014/main" id="{F65C47DD-25A6-4B95-6BA0-3F0E07AC0E60}"/>
                    </a:ext>
                  </a:extLst>
                </p:cNvPr>
                <p:cNvSpPr/>
                <p:nvPr/>
              </p:nvSpPr>
              <p:spPr>
                <a:xfrm>
                  <a:off x="4048506" y="3722655"/>
                  <a:ext cx="43053" cy="43052"/>
                </a:xfrm>
                <a:custGeom>
                  <a:avLst/>
                  <a:gdLst>
                    <a:gd name="connsiteX0" fmla="*/ 43053 w 43053"/>
                    <a:gd name="connsiteY0" fmla="*/ 21526 h 43052"/>
                    <a:gd name="connsiteX1" fmla="*/ 21526 w 43053"/>
                    <a:gd name="connsiteY1" fmla="*/ 43053 h 43052"/>
                    <a:gd name="connsiteX2" fmla="*/ 0 w 43053"/>
                    <a:gd name="connsiteY2" fmla="*/ 21526 h 43052"/>
                    <a:gd name="connsiteX3" fmla="*/ 21526 w 43053"/>
                    <a:gd name="connsiteY3" fmla="*/ 0 h 43052"/>
                    <a:gd name="connsiteX4" fmla="*/ 43053 w 43053"/>
                    <a:gd name="connsiteY4" fmla="*/ 21526 h 43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053" h="43052">
                      <a:moveTo>
                        <a:pt x="43053" y="21526"/>
                      </a:moveTo>
                      <a:cubicBezTo>
                        <a:pt x="43053" y="33433"/>
                        <a:pt x="33433" y="43053"/>
                        <a:pt x="21526" y="43053"/>
                      </a:cubicBezTo>
                      <a:cubicBezTo>
                        <a:pt x="9620" y="43053"/>
                        <a:pt x="0" y="33433"/>
                        <a:pt x="0" y="21526"/>
                      </a:cubicBezTo>
                      <a:cubicBezTo>
                        <a:pt x="0" y="9620"/>
                        <a:pt x="9620" y="0"/>
                        <a:pt x="21526" y="0"/>
                      </a:cubicBezTo>
                      <a:cubicBezTo>
                        <a:pt x="33433" y="0"/>
                        <a:pt x="43053" y="9620"/>
                        <a:pt x="43053" y="21526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81" name="Рисунок 98">
                <a:extLst>
                  <a:ext uri="{FF2B5EF4-FFF2-40B4-BE49-F238E27FC236}">
                    <a16:creationId xmlns:a16="http://schemas.microsoft.com/office/drawing/2014/main" id="{58C1DA40-3573-86A3-2A56-4AEDE5F18A4C}"/>
                  </a:ext>
                </a:extLst>
              </p:cNvPr>
              <p:cNvGrpSpPr/>
              <p:nvPr/>
            </p:nvGrpSpPr>
            <p:grpSpPr>
              <a:xfrm>
                <a:off x="3711511" y="3660076"/>
                <a:ext cx="370046" cy="105536"/>
                <a:chOff x="3711511" y="3660076"/>
                <a:chExt cx="370046" cy="105536"/>
              </a:xfrm>
              <a:grpFill/>
            </p:grpSpPr>
            <p:sp>
              <p:nvSpPr>
                <p:cNvPr id="82" name="Полилиния: фигура 144">
                  <a:extLst>
                    <a:ext uri="{FF2B5EF4-FFF2-40B4-BE49-F238E27FC236}">
                      <a16:creationId xmlns:a16="http://schemas.microsoft.com/office/drawing/2014/main" id="{F7570EFC-5452-DEF6-BAB9-C537C47B39B4}"/>
                    </a:ext>
                  </a:extLst>
                </p:cNvPr>
                <p:cNvSpPr/>
                <p:nvPr/>
              </p:nvSpPr>
              <p:spPr>
                <a:xfrm>
                  <a:off x="3731418" y="3660076"/>
                  <a:ext cx="330231" cy="93344"/>
                </a:xfrm>
                <a:custGeom>
                  <a:avLst/>
                  <a:gdLst>
                    <a:gd name="connsiteX0" fmla="*/ 0 w 330231"/>
                    <a:gd name="connsiteY0" fmla="*/ 0 h 93344"/>
                    <a:gd name="connsiteX1" fmla="*/ 330232 w 330231"/>
                    <a:gd name="connsiteY1" fmla="*/ 0 h 93344"/>
                    <a:gd name="connsiteX2" fmla="*/ 330232 w 330231"/>
                    <a:gd name="connsiteY2" fmla="*/ 93345 h 93344"/>
                    <a:gd name="connsiteX3" fmla="*/ 0 w 330231"/>
                    <a:gd name="connsiteY3" fmla="*/ 93345 h 93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0231" h="93344">
                      <a:moveTo>
                        <a:pt x="0" y="0"/>
                      </a:moveTo>
                      <a:lnTo>
                        <a:pt x="330232" y="0"/>
                      </a:lnTo>
                      <a:lnTo>
                        <a:pt x="330232" y="93345"/>
                      </a:lnTo>
                      <a:lnTo>
                        <a:pt x="0" y="93345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83" name="Рисунок 98">
                  <a:extLst>
                    <a:ext uri="{FF2B5EF4-FFF2-40B4-BE49-F238E27FC236}">
                      <a16:creationId xmlns:a16="http://schemas.microsoft.com/office/drawing/2014/main" id="{BEEFE7C7-830D-29AF-6896-8E6538DBF651}"/>
                    </a:ext>
                  </a:extLst>
                </p:cNvPr>
                <p:cNvGrpSpPr/>
                <p:nvPr/>
              </p:nvGrpSpPr>
              <p:grpSpPr>
                <a:xfrm>
                  <a:off x="3711511" y="3660076"/>
                  <a:ext cx="370046" cy="105536"/>
                  <a:chOff x="3711511" y="3660076"/>
                  <a:chExt cx="370046" cy="105536"/>
                </a:xfrm>
                <a:grpFill/>
              </p:grpSpPr>
              <p:sp>
                <p:nvSpPr>
                  <p:cNvPr id="102" name="Полилиния: фигура 146">
                    <a:extLst>
                      <a:ext uri="{FF2B5EF4-FFF2-40B4-BE49-F238E27FC236}">
                        <a16:creationId xmlns:a16="http://schemas.microsoft.com/office/drawing/2014/main" id="{053B8239-F476-99F3-56B1-67FBF346B07A}"/>
                      </a:ext>
                    </a:extLst>
                  </p:cNvPr>
                  <p:cNvSpPr/>
                  <p:nvPr/>
                </p:nvSpPr>
                <p:spPr>
                  <a:xfrm>
                    <a:off x="3711511" y="3660076"/>
                    <a:ext cx="370046" cy="15144"/>
                  </a:xfrm>
                  <a:custGeom>
                    <a:avLst/>
                    <a:gdLst>
                      <a:gd name="connsiteX0" fmla="*/ 0 w 370046"/>
                      <a:gd name="connsiteY0" fmla="*/ 0 h 15144"/>
                      <a:gd name="connsiteX1" fmla="*/ 370046 w 370046"/>
                      <a:gd name="connsiteY1" fmla="*/ 0 h 15144"/>
                      <a:gd name="connsiteX2" fmla="*/ 370046 w 370046"/>
                      <a:gd name="connsiteY2" fmla="*/ 15145 h 15144"/>
                      <a:gd name="connsiteX3" fmla="*/ 0 w 370046"/>
                      <a:gd name="connsiteY3" fmla="*/ 15145 h 15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0046" h="15144">
                        <a:moveTo>
                          <a:pt x="0" y="0"/>
                        </a:moveTo>
                        <a:lnTo>
                          <a:pt x="370046" y="0"/>
                        </a:lnTo>
                        <a:lnTo>
                          <a:pt x="370046" y="15145"/>
                        </a:lnTo>
                        <a:lnTo>
                          <a:pt x="0" y="15145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103" name="Полилиния: фигура 147">
                    <a:extLst>
                      <a:ext uri="{FF2B5EF4-FFF2-40B4-BE49-F238E27FC236}">
                        <a16:creationId xmlns:a16="http://schemas.microsoft.com/office/drawing/2014/main" id="{5505F175-4D7A-A87F-5EE4-7D835E7F3E67}"/>
                      </a:ext>
                    </a:extLst>
                  </p:cNvPr>
                  <p:cNvSpPr/>
                  <p:nvPr/>
                </p:nvSpPr>
                <p:spPr>
                  <a:xfrm>
                    <a:off x="3711511" y="3750468"/>
                    <a:ext cx="370046" cy="15144"/>
                  </a:xfrm>
                  <a:custGeom>
                    <a:avLst/>
                    <a:gdLst>
                      <a:gd name="connsiteX0" fmla="*/ 0 w 370046"/>
                      <a:gd name="connsiteY0" fmla="*/ 0 h 15144"/>
                      <a:gd name="connsiteX1" fmla="*/ 370046 w 370046"/>
                      <a:gd name="connsiteY1" fmla="*/ 0 h 15144"/>
                      <a:gd name="connsiteX2" fmla="*/ 370046 w 370046"/>
                      <a:gd name="connsiteY2" fmla="*/ 15145 h 15144"/>
                      <a:gd name="connsiteX3" fmla="*/ 0 w 370046"/>
                      <a:gd name="connsiteY3" fmla="*/ 15145 h 15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0046" h="15144">
                        <a:moveTo>
                          <a:pt x="0" y="0"/>
                        </a:moveTo>
                        <a:lnTo>
                          <a:pt x="370046" y="0"/>
                        </a:lnTo>
                        <a:lnTo>
                          <a:pt x="370046" y="15145"/>
                        </a:lnTo>
                        <a:lnTo>
                          <a:pt x="0" y="15145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84" name="Рисунок 98">
                  <a:extLst>
                    <a:ext uri="{FF2B5EF4-FFF2-40B4-BE49-F238E27FC236}">
                      <a16:creationId xmlns:a16="http://schemas.microsoft.com/office/drawing/2014/main" id="{DD381B0C-D111-8923-3823-BF007E98150F}"/>
                    </a:ext>
                  </a:extLst>
                </p:cNvPr>
                <p:cNvGrpSpPr/>
                <p:nvPr/>
              </p:nvGrpSpPr>
              <p:grpSpPr>
                <a:xfrm>
                  <a:off x="3741229" y="3680225"/>
                  <a:ext cx="53244" cy="63955"/>
                  <a:chOff x="3741229" y="3680225"/>
                  <a:chExt cx="53244" cy="63955"/>
                </a:xfrm>
                <a:grpFill/>
              </p:grpSpPr>
              <p:sp>
                <p:nvSpPr>
                  <p:cNvPr id="94" name="Полилиния: фигура 149">
                    <a:extLst>
                      <a:ext uri="{FF2B5EF4-FFF2-40B4-BE49-F238E27FC236}">
                        <a16:creationId xmlns:a16="http://schemas.microsoft.com/office/drawing/2014/main" id="{1C2DD021-E76E-4B28-4BA8-3875AC8B0397}"/>
                      </a:ext>
                    </a:extLst>
                  </p:cNvPr>
                  <p:cNvSpPr/>
                  <p:nvPr/>
                </p:nvSpPr>
                <p:spPr>
                  <a:xfrm>
                    <a:off x="3741281" y="3680225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806" y="28332"/>
                          <a:pt x="6044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5" name="Полилиния: фигура 150">
                    <a:extLst>
                      <a:ext uri="{FF2B5EF4-FFF2-40B4-BE49-F238E27FC236}">
                        <a16:creationId xmlns:a16="http://schemas.microsoft.com/office/drawing/2014/main" id="{82FA3E9C-9BE1-77AE-2CF7-4EB0AA3CD6B5}"/>
                      </a:ext>
                    </a:extLst>
                  </p:cNvPr>
                  <p:cNvSpPr/>
                  <p:nvPr/>
                </p:nvSpPr>
                <p:spPr>
                  <a:xfrm>
                    <a:off x="3741281" y="3697942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806" y="28332"/>
                          <a:pt x="6044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96" name="Полилиния: фигура 151">
                    <a:extLst>
                      <a:ext uri="{FF2B5EF4-FFF2-40B4-BE49-F238E27FC236}">
                        <a16:creationId xmlns:a16="http://schemas.microsoft.com/office/drawing/2014/main" id="{8BCF90B0-D989-8495-40BD-A90BCDCDB01C}"/>
                      </a:ext>
                    </a:extLst>
                  </p:cNvPr>
                  <p:cNvSpPr/>
                  <p:nvPr/>
                </p:nvSpPr>
                <p:spPr>
                  <a:xfrm>
                    <a:off x="3741281" y="3715672"/>
                    <a:ext cx="53140" cy="28509"/>
                  </a:xfrm>
                  <a:custGeom>
                    <a:avLst/>
                    <a:gdLst>
                      <a:gd name="connsiteX0" fmla="*/ 5377 w 53140"/>
                      <a:gd name="connsiteY0" fmla="*/ 28510 h 28509"/>
                      <a:gd name="connsiteX1" fmla="*/ 424 w 53140"/>
                      <a:gd name="connsiteY1" fmla="*/ 25176 h 28509"/>
                      <a:gd name="connsiteX2" fmla="*/ 3282 w 53140"/>
                      <a:gd name="connsiteY2" fmla="*/ 18127 h 28509"/>
                      <a:gd name="connsiteX3" fmla="*/ 45668 w 53140"/>
                      <a:gd name="connsiteY3" fmla="*/ 411 h 28509"/>
                      <a:gd name="connsiteX4" fmla="*/ 52716 w 53140"/>
                      <a:gd name="connsiteY4" fmla="*/ 3268 h 28509"/>
                      <a:gd name="connsiteX5" fmla="*/ 49859 w 53140"/>
                      <a:gd name="connsiteY5" fmla="*/ 10317 h 28509"/>
                      <a:gd name="connsiteX6" fmla="*/ 7473 w 53140"/>
                      <a:gd name="connsiteY6" fmla="*/ 28033 h 28509"/>
                      <a:gd name="connsiteX7" fmla="*/ 5377 w 53140"/>
                      <a:gd name="connsiteY7" fmla="*/ 28510 h 28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09">
                        <a:moveTo>
                          <a:pt x="5377" y="28510"/>
                        </a:moveTo>
                        <a:cubicBezTo>
                          <a:pt x="3282" y="28510"/>
                          <a:pt x="1281" y="27271"/>
                          <a:pt x="424" y="25176"/>
                        </a:cubicBezTo>
                        <a:cubicBezTo>
                          <a:pt x="-719" y="22414"/>
                          <a:pt x="519" y="19270"/>
                          <a:pt x="3282" y="18127"/>
                        </a:cubicBezTo>
                        <a:lnTo>
                          <a:pt x="45668" y="411"/>
                        </a:lnTo>
                        <a:cubicBezTo>
                          <a:pt x="48430" y="-732"/>
                          <a:pt x="51573" y="602"/>
                          <a:pt x="52716" y="3268"/>
                        </a:cubicBezTo>
                        <a:cubicBezTo>
                          <a:pt x="53859" y="6031"/>
                          <a:pt x="52621" y="9174"/>
                          <a:pt x="49859" y="10317"/>
                        </a:cubicBezTo>
                        <a:lnTo>
                          <a:pt x="7473" y="28033"/>
                        </a:lnTo>
                        <a:cubicBezTo>
                          <a:pt x="6806" y="28319"/>
                          <a:pt x="6044" y="28510"/>
                          <a:pt x="5377" y="2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97" name="Рисунок 98">
                    <a:extLst>
                      <a:ext uri="{FF2B5EF4-FFF2-40B4-BE49-F238E27FC236}">
                        <a16:creationId xmlns:a16="http://schemas.microsoft.com/office/drawing/2014/main" id="{51556CBA-251F-01EA-85CA-A9AAF53FC9B3}"/>
                      </a:ext>
                    </a:extLst>
                  </p:cNvPr>
                  <p:cNvGrpSpPr/>
                  <p:nvPr/>
                </p:nvGrpSpPr>
                <p:grpSpPr>
                  <a:xfrm>
                    <a:off x="3741229" y="3680268"/>
                    <a:ext cx="53244" cy="63912"/>
                    <a:chOff x="3741229" y="3680268"/>
                    <a:chExt cx="53244" cy="63912"/>
                  </a:xfrm>
                  <a:grpFill/>
                </p:grpSpPr>
                <p:sp>
                  <p:nvSpPr>
                    <p:cNvPr id="98" name="Полилиния: фигура 153">
                      <a:extLst>
                        <a:ext uri="{FF2B5EF4-FFF2-40B4-BE49-F238E27FC236}">
                          <a16:creationId xmlns:a16="http://schemas.microsoft.com/office/drawing/2014/main" id="{3D66657F-C8E5-BA82-65E1-487EDE2D37D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1229" y="3680268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7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9" name="Полилиния: фигура 154">
                      <a:extLst>
                        <a:ext uri="{FF2B5EF4-FFF2-40B4-BE49-F238E27FC236}">
                          <a16:creationId xmlns:a16="http://schemas.microsoft.com/office/drawing/2014/main" id="{F8510E5E-0CF3-CD6F-545A-1105CFF62EF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1229" y="3697985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7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287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0" name="Полилиния: фигура 155">
                      <a:extLst>
                        <a:ext uri="{FF2B5EF4-FFF2-40B4-BE49-F238E27FC236}">
                          <a16:creationId xmlns:a16="http://schemas.microsoft.com/office/drawing/2014/main" id="{D7DD86FD-DD82-520E-15BC-237945B1C41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1229" y="3715701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7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287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101" name="Полилиния: фигура 156">
                      <a:extLst>
                        <a:ext uri="{FF2B5EF4-FFF2-40B4-BE49-F238E27FC236}">
                          <a16:creationId xmlns:a16="http://schemas.microsoft.com/office/drawing/2014/main" id="{F31D859B-8EB5-347C-BFB0-D496DDBCDAF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41229" y="3733323"/>
                      <a:ext cx="53244" cy="10858"/>
                    </a:xfrm>
                    <a:custGeom>
                      <a:avLst/>
                      <a:gdLst>
                        <a:gd name="connsiteX0" fmla="*/ 47815 w 53244"/>
                        <a:gd name="connsiteY0" fmla="*/ 10858 h 10858"/>
                        <a:gd name="connsiteX1" fmla="*/ 5429 w 53244"/>
                        <a:gd name="connsiteY1" fmla="*/ 10858 h 10858"/>
                        <a:gd name="connsiteX2" fmla="*/ 0 w 53244"/>
                        <a:gd name="connsiteY2" fmla="*/ 5429 h 10858"/>
                        <a:gd name="connsiteX3" fmla="*/ 5429 w 53244"/>
                        <a:gd name="connsiteY3" fmla="*/ 0 h 10858"/>
                        <a:gd name="connsiteX4" fmla="*/ 47815 w 53244"/>
                        <a:gd name="connsiteY4" fmla="*/ 0 h 10858"/>
                        <a:gd name="connsiteX5" fmla="*/ 53245 w 53244"/>
                        <a:gd name="connsiteY5" fmla="*/ 5429 h 10858"/>
                        <a:gd name="connsiteX6" fmla="*/ 47815 w 53244"/>
                        <a:gd name="connsiteY6" fmla="*/ 10858 h 10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858">
                          <a:moveTo>
                            <a:pt x="47815" y="10858"/>
                          </a:moveTo>
                          <a:lnTo>
                            <a:pt x="5429" y="10858"/>
                          </a:lnTo>
                          <a:cubicBezTo>
                            <a:pt x="2477" y="10858"/>
                            <a:pt x="0" y="8477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858"/>
                            <a:pt x="47815" y="10858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85" name="Рисунок 98">
                  <a:extLst>
                    <a:ext uri="{FF2B5EF4-FFF2-40B4-BE49-F238E27FC236}">
                      <a16:creationId xmlns:a16="http://schemas.microsoft.com/office/drawing/2014/main" id="{70EBA27A-E81F-9C23-FC83-B708C3800E59}"/>
                    </a:ext>
                  </a:extLst>
                </p:cNvPr>
                <p:cNvGrpSpPr/>
                <p:nvPr/>
              </p:nvGrpSpPr>
              <p:grpSpPr>
                <a:xfrm>
                  <a:off x="4000404" y="3680511"/>
                  <a:ext cx="53244" cy="63955"/>
                  <a:chOff x="4000404" y="3680511"/>
                  <a:chExt cx="53244" cy="63955"/>
                </a:xfrm>
                <a:grpFill/>
              </p:grpSpPr>
              <p:sp>
                <p:nvSpPr>
                  <p:cNvPr id="86" name="Полилиния: фигура 158">
                    <a:extLst>
                      <a:ext uri="{FF2B5EF4-FFF2-40B4-BE49-F238E27FC236}">
                        <a16:creationId xmlns:a16="http://schemas.microsoft.com/office/drawing/2014/main" id="{AE3F552D-4ADD-04B8-B2D5-714AC1DE06AE}"/>
                      </a:ext>
                    </a:extLst>
                  </p:cNvPr>
                  <p:cNvSpPr/>
                  <p:nvPr/>
                </p:nvSpPr>
                <p:spPr>
                  <a:xfrm>
                    <a:off x="4000456" y="3680511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806" y="28428"/>
                          <a:pt x="6139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87" name="Полилиния: фигура 159">
                    <a:extLst>
                      <a:ext uri="{FF2B5EF4-FFF2-40B4-BE49-F238E27FC236}">
                        <a16:creationId xmlns:a16="http://schemas.microsoft.com/office/drawing/2014/main" id="{9885DA32-AE7D-335F-D4B5-D73A4EBC9FDF}"/>
                      </a:ext>
                    </a:extLst>
                  </p:cNvPr>
                  <p:cNvSpPr/>
                  <p:nvPr/>
                </p:nvSpPr>
                <p:spPr>
                  <a:xfrm>
                    <a:off x="4000456" y="3698228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806" y="28428"/>
                          <a:pt x="6139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88" name="Полилиния: фигура 160">
                    <a:extLst>
                      <a:ext uri="{FF2B5EF4-FFF2-40B4-BE49-F238E27FC236}">
                        <a16:creationId xmlns:a16="http://schemas.microsoft.com/office/drawing/2014/main" id="{3570ABCA-37BB-A491-7AC1-8B68EEC2B175}"/>
                      </a:ext>
                    </a:extLst>
                  </p:cNvPr>
                  <p:cNvSpPr/>
                  <p:nvPr/>
                </p:nvSpPr>
                <p:spPr>
                  <a:xfrm>
                    <a:off x="4000456" y="3715957"/>
                    <a:ext cx="53140" cy="28509"/>
                  </a:xfrm>
                  <a:custGeom>
                    <a:avLst/>
                    <a:gdLst>
                      <a:gd name="connsiteX0" fmla="*/ 5377 w 53140"/>
                      <a:gd name="connsiteY0" fmla="*/ 28510 h 28509"/>
                      <a:gd name="connsiteX1" fmla="*/ 424 w 53140"/>
                      <a:gd name="connsiteY1" fmla="*/ 25176 h 28509"/>
                      <a:gd name="connsiteX2" fmla="*/ 3282 w 53140"/>
                      <a:gd name="connsiteY2" fmla="*/ 18127 h 28509"/>
                      <a:gd name="connsiteX3" fmla="*/ 45668 w 53140"/>
                      <a:gd name="connsiteY3" fmla="*/ 411 h 28509"/>
                      <a:gd name="connsiteX4" fmla="*/ 52716 w 53140"/>
                      <a:gd name="connsiteY4" fmla="*/ 3268 h 28509"/>
                      <a:gd name="connsiteX5" fmla="*/ 49859 w 53140"/>
                      <a:gd name="connsiteY5" fmla="*/ 10317 h 28509"/>
                      <a:gd name="connsiteX6" fmla="*/ 7473 w 53140"/>
                      <a:gd name="connsiteY6" fmla="*/ 28033 h 28509"/>
                      <a:gd name="connsiteX7" fmla="*/ 5377 w 53140"/>
                      <a:gd name="connsiteY7" fmla="*/ 28510 h 28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09">
                        <a:moveTo>
                          <a:pt x="5377" y="28510"/>
                        </a:moveTo>
                        <a:cubicBezTo>
                          <a:pt x="3282" y="28510"/>
                          <a:pt x="1281" y="27271"/>
                          <a:pt x="424" y="25176"/>
                        </a:cubicBezTo>
                        <a:cubicBezTo>
                          <a:pt x="-719" y="22414"/>
                          <a:pt x="519" y="19270"/>
                          <a:pt x="3282" y="18127"/>
                        </a:cubicBezTo>
                        <a:lnTo>
                          <a:pt x="45668" y="411"/>
                        </a:lnTo>
                        <a:cubicBezTo>
                          <a:pt x="48430" y="-732"/>
                          <a:pt x="51573" y="601"/>
                          <a:pt x="52716" y="3268"/>
                        </a:cubicBezTo>
                        <a:cubicBezTo>
                          <a:pt x="53859" y="6031"/>
                          <a:pt x="52621" y="9174"/>
                          <a:pt x="49859" y="10317"/>
                        </a:cubicBezTo>
                        <a:lnTo>
                          <a:pt x="7473" y="28033"/>
                        </a:lnTo>
                        <a:cubicBezTo>
                          <a:pt x="6806" y="28414"/>
                          <a:pt x="6139" y="28510"/>
                          <a:pt x="5377" y="2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89" name="Рисунок 98">
                    <a:extLst>
                      <a:ext uri="{FF2B5EF4-FFF2-40B4-BE49-F238E27FC236}">
                        <a16:creationId xmlns:a16="http://schemas.microsoft.com/office/drawing/2014/main" id="{FFDCC00C-56D1-2091-89F7-6AD503E741CD}"/>
                      </a:ext>
                    </a:extLst>
                  </p:cNvPr>
                  <p:cNvGrpSpPr/>
                  <p:nvPr/>
                </p:nvGrpSpPr>
                <p:grpSpPr>
                  <a:xfrm>
                    <a:off x="4000404" y="3680554"/>
                    <a:ext cx="53244" cy="63912"/>
                    <a:chOff x="4000404" y="3680554"/>
                    <a:chExt cx="53244" cy="63912"/>
                  </a:xfrm>
                  <a:grpFill/>
                </p:grpSpPr>
                <p:sp>
                  <p:nvSpPr>
                    <p:cNvPr id="90" name="Полилиния: фигура 162">
                      <a:extLst>
                        <a:ext uri="{FF2B5EF4-FFF2-40B4-BE49-F238E27FC236}">
                          <a16:creationId xmlns:a16="http://schemas.microsoft.com/office/drawing/2014/main" id="{3E8EDB84-37CF-F1F0-DD95-2A1065D1F1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00404" y="3680554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6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1" name="Полилиния: фигура 163">
                      <a:extLst>
                        <a:ext uri="{FF2B5EF4-FFF2-40B4-BE49-F238E27FC236}">
                          <a16:creationId xmlns:a16="http://schemas.microsoft.com/office/drawing/2014/main" id="{996AA2A6-AF03-A3D9-E92C-E29033AFA94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00404" y="3698271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2" name="Полилиния: фигура 164">
                      <a:extLst>
                        <a:ext uri="{FF2B5EF4-FFF2-40B4-BE49-F238E27FC236}">
                          <a16:creationId xmlns:a16="http://schemas.microsoft.com/office/drawing/2014/main" id="{FB65D675-F5B2-1ED2-02AE-AB85628E99E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00404" y="3715987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93" name="Полилиния: фигура 165">
                      <a:extLst>
                        <a:ext uri="{FF2B5EF4-FFF2-40B4-BE49-F238E27FC236}">
                          <a16:creationId xmlns:a16="http://schemas.microsoft.com/office/drawing/2014/main" id="{E284DAD0-63F3-4F43-BD30-C75702BAA4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000404" y="3733609"/>
                      <a:ext cx="53244" cy="10858"/>
                    </a:xfrm>
                    <a:custGeom>
                      <a:avLst/>
                      <a:gdLst>
                        <a:gd name="connsiteX0" fmla="*/ 47815 w 53244"/>
                        <a:gd name="connsiteY0" fmla="*/ 10858 h 10858"/>
                        <a:gd name="connsiteX1" fmla="*/ 5429 w 53244"/>
                        <a:gd name="connsiteY1" fmla="*/ 10858 h 10858"/>
                        <a:gd name="connsiteX2" fmla="*/ 0 w 53244"/>
                        <a:gd name="connsiteY2" fmla="*/ 5429 h 10858"/>
                        <a:gd name="connsiteX3" fmla="*/ 5429 w 53244"/>
                        <a:gd name="connsiteY3" fmla="*/ 0 h 10858"/>
                        <a:gd name="connsiteX4" fmla="*/ 47815 w 53244"/>
                        <a:gd name="connsiteY4" fmla="*/ 0 h 10858"/>
                        <a:gd name="connsiteX5" fmla="*/ 53245 w 53244"/>
                        <a:gd name="connsiteY5" fmla="*/ 5429 h 10858"/>
                        <a:gd name="connsiteX6" fmla="*/ 47815 w 53244"/>
                        <a:gd name="connsiteY6" fmla="*/ 10858 h 10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858">
                          <a:moveTo>
                            <a:pt x="47815" y="10858"/>
                          </a:moveTo>
                          <a:lnTo>
                            <a:pt x="5429" y="10858"/>
                          </a:lnTo>
                          <a:cubicBezTo>
                            <a:pt x="2476" y="10858"/>
                            <a:pt x="0" y="8477"/>
                            <a:pt x="0" y="5429"/>
                          </a:cubicBezTo>
                          <a:cubicBezTo>
                            <a:pt x="0" y="2476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477"/>
                            <a:pt x="50768" y="10858"/>
                            <a:pt x="47815" y="10858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</p:grpSp>
        <p:grpSp>
          <p:nvGrpSpPr>
            <p:cNvPr id="43" name="Рисунок 98">
              <a:extLst>
                <a:ext uri="{FF2B5EF4-FFF2-40B4-BE49-F238E27FC236}">
                  <a16:creationId xmlns:a16="http://schemas.microsoft.com/office/drawing/2014/main" id="{973E23AB-3591-737E-7886-4C50A2F83D96}"/>
                </a:ext>
              </a:extLst>
            </p:cNvPr>
            <p:cNvGrpSpPr/>
            <p:nvPr/>
          </p:nvGrpSpPr>
          <p:grpSpPr>
            <a:xfrm>
              <a:off x="4994529" y="3660076"/>
              <a:ext cx="518445" cy="168116"/>
              <a:chOff x="4994529" y="3660076"/>
              <a:chExt cx="518445" cy="168116"/>
            </a:xfrm>
            <a:grpFill/>
          </p:grpSpPr>
          <p:grpSp>
            <p:nvGrpSpPr>
              <p:cNvPr id="46" name="Рисунок 98">
                <a:extLst>
                  <a:ext uri="{FF2B5EF4-FFF2-40B4-BE49-F238E27FC236}">
                    <a16:creationId xmlns:a16="http://schemas.microsoft.com/office/drawing/2014/main" id="{153241A1-EA52-2321-835E-601097C51E4E}"/>
                  </a:ext>
                </a:extLst>
              </p:cNvPr>
              <p:cNvGrpSpPr/>
              <p:nvPr/>
            </p:nvGrpSpPr>
            <p:grpSpPr>
              <a:xfrm>
                <a:off x="4994529" y="3660171"/>
                <a:ext cx="168020" cy="168021"/>
                <a:chOff x="4994529" y="3660171"/>
                <a:chExt cx="168020" cy="168021"/>
              </a:xfrm>
              <a:grpFill/>
            </p:grpSpPr>
            <p:sp>
              <p:nvSpPr>
                <p:cNvPr id="75" name="Полилиния: фигура 168">
                  <a:extLst>
                    <a:ext uri="{FF2B5EF4-FFF2-40B4-BE49-F238E27FC236}">
                      <a16:creationId xmlns:a16="http://schemas.microsoft.com/office/drawing/2014/main" id="{CF306F7A-AAE5-CBE7-7EC9-F18B76F75A53}"/>
                    </a:ext>
                  </a:extLst>
                </p:cNvPr>
                <p:cNvSpPr/>
                <p:nvPr/>
              </p:nvSpPr>
              <p:spPr>
                <a:xfrm>
                  <a:off x="4994529" y="3660171"/>
                  <a:ext cx="168020" cy="168021"/>
                </a:xfrm>
                <a:custGeom>
                  <a:avLst/>
                  <a:gdLst>
                    <a:gd name="connsiteX0" fmla="*/ 168021 w 168020"/>
                    <a:gd name="connsiteY0" fmla="*/ 84011 h 168021"/>
                    <a:gd name="connsiteX1" fmla="*/ 84010 w 168020"/>
                    <a:gd name="connsiteY1" fmla="*/ 168021 h 168021"/>
                    <a:gd name="connsiteX2" fmla="*/ 0 w 168020"/>
                    <a:gd name="connsiteY2" fmla="*/ 84011 h 168021"/>
                    <a:gd name="connsiteX3" fmla="*/ 84010 w 168020"/>
                    <a:gd name="connsiteY3" fmla="*/ 0 h 168021"/>
                    <a:gd name="connsiteX4" fmla="*/ 168021 w 168020"/>
                    <a:gd name="connsiteY4" fmla="*/ 84011 h 168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020" h="168021">
                      <a:moveTo>
                        <a:pt x="168021" y="84011"/>
                      </a:moveTo>
                      <a:cubicBezTo>
                        <a:pt x="168021" y="130397"/>
                        <a:pt x="130397" y="168021"/>
                        <a:pt x="84010" y="168021"/>
                      </a:cubicBezTo>
                      <a:cubicBezTo>
                        <a:pt x="37624" y="168021"/>
                        <a:pt x="0" y="130397"/>
                        <a:pt x="0" y="84011"/>
                      </a:cubicBezTo>
                      <a:cubicBezTo>
                        <a:pt x="0" y="37624"/>
                        <a:pt x="37624" y="0"/>
                        <a:pt x="84010" y="0"/>
                      </a:cubicBezTo>
                      <a:cubicBezTo>
                        <a:pt x="130397" y="-95"/>
                        <a:pt x="168021" y="37529"/>
                        <a:pt x="168021" y="84011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6" name="Полилиния: фигура 169">
                  <a:extLst>
                    <a:ext uri="{FF2B5EF4-FFF2-40B4-BE49-F238E27FC236}">
                      <a16:creationId xmlns:a16="http://schemas.microsoft.com/office/drawing/2014/main" id="{920E5F03-1A76-4C39-777B-E32A230F5BD9}"/>
                    </a:ext>
                  </a:extLst>
                </p:cNvPr>
                <p:cNvSpPr/>
                <p:nvPr/>
              </p:nvSpPr>
              <p:spPr>
                <a:xfrm>
                  <a:off x="5008721" y="3674363"/>
                  <a:ext cx="139636" cy="139636"/>
                </a:xfrm>
                <a:custGeom>
                  <a:avLst/>
                  <a:gdLst>
                    <a:gd name="connsiteX0" fmla="*/ 139636 w 139636"/>
                    <a:gd name="connsiteY0" fmla="*/ 69818 h 139636"/>
                    <a:gd name="connsiteX1" fmla="*/ 69818 w 139636"/>
                    <a:gd name="connsiteY1" fmla="*/ 139637 h 139636"/>
                    <a:gd name="connsiteX2" fmla="*/ 0 w 139636"/>
                    <a:gd name="connsiteY2" fmla="*/ 69818 h 139636"/>
                    <a:gd name="connsiteX3" fmla="*/ 69818 w 139636"/>
                    <a:gd name="connsiteY3" fmla="*/ 0 h 139636"/>
                    <a:gd name="connsiteX4" fmla="*/ 139636 w 139636"/>
                    <a:gd name="connsiteY4" fmla="*/ 69818 h 139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636" h="139636">
                      <a:moveTo>
                        <a:pt x="139636" y="69818"/>
                      </a:moveTo>
                      <a:cubicBezTo>
                        <a:pt x="139636" y="108395"/>
                        <a:pt x="108394" y="139637"/>
                        <a:pt x="69818" y="139637"/>
                      </a:cubicBezTo>
                      <a:cubicBezTo>
                        <a:pt x="31242" y="139637"/>
                        <a:pt x="0" y="108395"/>
                        <a:pt x="0" y="69818"/>
                      </a:cubicBezTo>
                      <a:cubicBezTo>
                        <a:pt x="0" y="31242"/>
                        <a:pt x="31242" y="0"/>
                        <a:pt x="69818" y="0"/>
                      </a:cubicBezTo>
                      <a:cubicBezTo>
                        <a:pt x="108299" y="-95"/>
                        <a:pt x="139636" y="31242"/>
                        <a:pt x="139636" y="6981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7" name="Полилиния: фигура 170">
                  <a:extLst>
                    <a:ext uri="{FF2B5EF4-FFF2-40B4-BE49-F238E27FC236}">
                      <a16:creationId xmlns:a16="http://schemas.microsoft.com/office/drawing/2014/main" id="{9C02E191-CE8A-1A16-1AE5-A8E543EEBA12}"/>
                    </a:ext>
                  </a:extLst>
                </p:cNvPr>
                <p:cNvSpPr/>
                <p:nvPr/>
              </p:nvSpPr>
              <p:spPr>
                <a:xfrm>
                  <a:off x="5035486" y="3701223"/>
                  <a:ext cx="86010" cy="85915"/>
                </a:xfrm>
                <a:custGeom>
                  <a:avLst/>
                  <a:gdLst>
                    <a:gd name="connsiteX0" fmla="*/ 86011 w 86010"/>
                    <a:gd name="connsiteY0" fmla="*/ 42958 h 85915"/>
                    <a:gd name="connsiteX1" fmla="*/ 42958 w 86010"/>
                    <a:gd name="connsiteY1" fmla="*/ 85916 h 85915"/>
                    <a:gd name="connsiteX2" fmla="*/ 0 w 86010"/>
                    <a:gd name="connsiteY2" fmla="*/ 42958 h 85915"/>
                    <a:gd name="connsiteX3" fmla="*/ 42958 w 86010"/>
                    <a:gd name="connsiteY3" fmla="*/ 0 h 85915"/>
                    <a:gd name="connsiteX4" fmla="*/ 86011 w 86010"/>
                    <a:gd name="connsiteY4" fmla="*/ 42958 h 85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6010" h="85915">
                      <a:moveTo>
                        <a:pt x="86011" y="42958"/>
                      </a:moveTo>
                      <a:cubicBezTo>
                        <a:pt x="86011" y="66675"/>
                        <a:pt x="66770" y="85916"/>
                        <a:pt x="42958" y="85916"/>
                      </a:cubicBezTo>
                      <a:cubicBezTo>
                        <a:pt x="19240" y="85916"/>
                        <a:pt x="0" y="66675"/>
                        <a:pt x="0" y="42958"/>
                      </a:cubicBezTo>
                      <a:cubicBezTo>
                        <a:pt x="0" y="19241"/>
                        <a:pt x="19240" y="0"/>
                        <a:pt x="42958" y="0"/>
                      </a:cubicBezTo>
                      <a:cubicBezTo>
                        <a:pt x="66770" y="-95"/>
                        <a:pt x="86011" y="19146"/>
                        <a:pt x="86011" y="4295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8" name="Полилиния: фигура 171">
                  <a:extLst>
                    <a:ext uri="{FF2B5EF4-FFF2-40B4-BE49-F238E27FC236}">
                      <a16:creationId xmlns:a16="http://schemas.microsoft.com/office/drawing/2014/main" id="{7910C0BE-12C7-BD25-E4E2-EEA758C92B2A}"/>
                    </a:ext>
                  </a:extLst>
                </p:cNvPr>
                <p:cNvSpPr/>
                <p:nvPr/>
              </p:nvSpPr>
              <p:spPr>
                <a:xfrm>
                  <a:off x="5056917" y="3722655"/>
                  <a:ext cx="43052" cy="43052"/>
                </a:xfrm>
                <a:custGeom>
                  <a:avLst/>
                  <a:gdLst>
                    <a:gd name="connsiteX0" fmla="*/ 43053 w 43052"/>
                    <a:gd name="connsiteY0" fmla="*/ 21526 h 43052"/>
                    <a:gd name="connsiteX1" fmla="*/ 21526 w 43052"/>
                    <a:gd name="connsiteY1" fmla="*/ 43053 h 43052"/>
                    <a:gd name="connsiteX2" fmla="*/ 0 w 43052"/>
                    <a:gd name="connsiteY2" fmla="*/ 21526 h 43052"/>
                    <a:gd name="connsiteX3" fmla="*/ 21526 w 43052"/>
                    <a:gd name="connsiteY3" fmla="*/ 0 h 43052"/>
                    <a:gd name="connsiteX4" fmla="*/ 43053 w 43052"/>
                    <a:gd name="connsiteY4" fmla="*/ 21526 h 43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052" h="43052">
                      <a:moveTo>
                        <a:pt x="43053" y="21526"/>
                      </a:moveTo>
                      <a:cubicBezTo>
                        <a:pt x="43053" y="33433"/>
                        <a:pt x="33433" y="43053"/>
                        <a:pt x="21526" y="43053"/>
                      </a:cubicBezTo>
                      <a:cubicBezTo>
                        <a:pt x="9620" y="43053"/>
                        <a:pt x="0" y="33433"/>
                        <a:pt x="0" y="21526"/>
                      </a:cubicBezTo>
                      <a:cubicBezTo>
                        <a:pt x="0" y="9620"/>
                        <a:pt x="9620" y="0"/>
                        <a:pt x="21526" y="0"/>
                      </a:cubicBezTo>
                      <a:cubicBezTo>
                        <a:pt x="33433" y="0"/>
                        <a:pt x="43053" y="9620"/>
                        <a:pt x="43053" y="21526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7" name="Рисунок 98">
                <a:extLst>
                  <a:ext uri="{FF2B5EF4-FFF2-40B4-BE49-F238E27FC236}">
                    <a16:creationId xmlns:a16="http://schemas.microsoft.com/office/drawing/2014/main" id="{AC67BE8B-BE6A-5056-E1A5-F0F618A2F089}"/>
                  </a:ext>
                </a:extLst>
              </p:cNvPr>
              <p:cNvGrpSpPr/>
              <p:nvPr/>
            </p:nvGrpSpPr>
            <p:grpSpPr>
              <a:xfrm>
                <a:off x="5344953" y="3660171"/>
                <a:ext cx="168020" cy="168021"/>
                <a:chOff x="5344953" y="3660171"/>
                <a:chExt cx="168020" cy="168021"/>
              </a:xfrm>
              <a:grpFill/>
            </p:grpSpPr>
            <p:sp>
              <p:nvSpPr>
                <p:cNvPr id="71" name="Полилиния: фигура 173">
                  <a:extLst>
                    <a:ext uri="{FF2B5EF4-FFF2-40B4-BE49-F238E27FC236}">
                      <a16:creationId xmlns:a16="http://schemas.microsoft.com/office/drawing/2014/main" id="{1C85ACB6-4037-A7D5-E60E-BABE4774C6F6}"/>
                    </a:ext>
                  </a:extLst>
                </p:cNvPr>
                <p:cNvSpPr/>
                <p:nvPr/>
              </p:nvSpPr>
              <p:spPr>
                <a:xfrm>
                  <a:off x="5344953" y="3660171"/>
                  <a:ext cx="168020" cy="168021"/>
                </a:xfrm>
                <a:custGeom>
                  <a:avLst/>
                  <a:gdLst>
                    <a:gd name="connsiteX0" fmla="*/ 168021 w 168020"/>
                    <a:gd name="connsiteY0" fmla="*/ 84011 h 168021"/>
                    <a:gd name="connsiteX1" fmla="*/ 84011 w 168020"/>
                    <a:gd name="connsiteY1" fmla="*/ 168021 h 168021"/>
                    <a:gd name="connsiteX2" fmla="*/ 0 w 168020"/>
                    <a:gd name="connsiteY2" fmla="*/ 84011 h 168021"/>
                    <a:gd name="connsiteX3" fmla="*/ 84011 w 168020"/>
                    <a:gd name="connsiteY3" fmla="*/ 0 h 168021"/>
                    <a:gd name="connsiteX4" fmla="*/ 168021 w 168020"/>
                    <a:gd name="connsiteY4" fmla="*/ 84011 h 168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68020" h="168021">
                      <a:moveTo>
                        <a:pt x="168021" y="84011"/>
                      </a:moveTo>
                      <a:cubicBezTo>
                        <a:pt x="168021" y="130397"/>
                        <a:pt x="130397" y="168021"/>
                        <a:pt x="84011" y="168021"/>
                      </a:cubicBezTo>
                      <a:cubicBezTo>
                        <a:pt x="37624" y="168021"/>
                        <a:pt x="0" y="130397"/>
                        <a:pt x="0" y="84011"/>
                      </a:cubicBezTo>
                      <a:cubicBezTo>
                        <a:pt x="0" y="37624"/>
                        <a:pt x="37624" y="0"/>
                        <a:pt x="84011" y="0"/>
                      </a:cubicBezTo>
                      <a:cubicBezTo>
                        <a:pt x="130397" y="-95"/>
                        <a:pt x="168021" y="37529"/>
                        <a:pt x="168021" y="84011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2" name="Полилиния: фигура 174">
                  <a:extLst>
                    <a:ext uri="{FF2B5EF4-FFF2-40B4-BE49-F238E27FC236}">
                      <a16:creationId xmlns:a16="http://schemas.microsoft.com/office/drawing/2014/main" id="{B779B864-D561-9DD0-158B-4AA1C43DAF4C}"/>
                    </a:ext>
                  </a:extLst>
                </p:cNvPr>
                <p:cNvSpPr/>
                <p:nvPr/>
              </p:nvSpPr>
              <p:spPr>
                <a:xfrm>
                  <a:off x="5359145" y="3674363"/>
                  <a:ext cx="139636" cy="139636"/>
                </a:xfrm>
                <a:custGeom>
                  <a:avLst/>
                  <a:gdLst>
                    <a:gd name="connsiteX0" fmla="*/ 139637 w 139636"/>
                    <a:gd name="connsiteY0" fmla="*/ 69818 h 139636"/>
                    <a:gd name="connsiteX1" fmla="*/ 69818 w 139636"/>
                    <a:gd name="connsiteY1" fmla="*/ 139637 h 139636"/>
                    <a:gd name="connsiteX2" fmla="*/ 0 w 139636"/>
                    <a:gd name="connsiteY2" fmla="*/ 69818 h 139636"/>
                    <a:gd name="connsiteX3" fmla="*/ 69818 w 139636"/>
                    <a:gd name="connsiteY3" fmla="*/ 0 h 139636"/>
                    <a:gd name="connsiteX4" fmla="*/ 139637 w 139636"/>
                    <a:gd name="connsiteY4" fmla="*/ 69818 h 1396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9636" h="139636">
                      <a:moveTo>
                        <a:pt x="139637" y="69818"/>
                      </a:moveTo>
                      <a:cubicBezTo>
                        <a:pt x="139637" y="108395"/>
                        <a:pt x="108395" y="139637"/>
                        <a:pt x="69818" y="139637"/>
                      </a:cubicBezTo>
                      <a:cubicBezTo>
                        <a:pt x="31242" y="139637"/>
                        <a:pt x="0" y="108395"/>
                        <a:pt x="0" y="69818"/>
                      </a:cubicBezTo>
                      <a:cubicBezTo>
                        <a:pt x="0" y="31242"/>
                        <a:pt x="31242" y="0"/>
                        <a:pt x="69818" y="0"/>
                      </a:cubicBezTo>
                      <a:cubicBezTo>
                        <a:pt x="108395" y="-95"/>
                        <a:pt x="139637" y="31242"/>
                        <a:pt x="139637" y="6981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3" name="Полилиния: фигура 175">
                  <a:extLst>
                    <a:ext uri="{FF2B5EF4-FFF2-40B4-BE49-F238E27FC236}">
                      <a16:creationId xmlns:a16="http://schemas.microsoft.com/office/drawing/2014/main" id="{4BC69D47-E48D-0BEB-9B08-E76D5AEF0631}"/>
                    </a:ext>
                  </a:extLst>
                </p:cNvPr>
                <p:cNvSpPr/>
                <p:nvPr/>
              </p:nvSpPr>
              <p:spPr>
                <a:xfrm>
                  <a:off x="5386006" y="3701223"/>
                  <a:ext cx="85915" cy="85915"/>
                </a:xfrm>
                <a:custGeom>
                  <a:avLst/>
                  <a:gdLst>
                    <a:gd name="connsiteX0" fmla="*/ 85915 w 85915"/>
                    <a:gd name="connsiteY0" fmla="*/ 42958 h 85915"/>
                    <a:gd name="connsiteX1" fmla="*/ 42958 w 85915"/>
                    <a:gd name="connsiteY1" fmla="*/ 85916 h 85915"/>
                    <a:gd name="connsiteX2" fmla="*/ 0 w 85915"/>
                    <a:gd name="connsiteY2" fmla="*/ 42958 h 85915"/>
                    <a:gd name="connsiteX3" fmla="*/ 42958 w 85915"/>
                    <a:gd name="connsiteY3" fmla="*/ 0 h 85915"/>
                    <a:gd name="connsiteX4" fmla="*/ 85915 w 85915"/>
                    <a:gd name="connsiteY4" fmla="*/ 42958 h 8591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5915" h="85915">
                      <a:moveTo>
                        <a:pt x="85915" y="42958"/>
                      </a:moveTo>
                      <a:cubicBezTo>
                        <a:pt x="85915" y="66675"/>
                        <a:pt x="66675" y="85916"/>
                        <a:pt x="42958" y="85916"/>
                      </a:cubicBezTo>
                      <a:cubicBezTo>
                        <a:pt x="19240" y="85916"/>
                        <a:pt x="0" y="66675"/>
                        <a:pt x="0" y="42958"/>
                      </a:cubicBezTo>
                      <a:cubicBezTo>
                        <a:pt x="0" y="19241"/>
                        <a:pt x="19240" y="0"/>
                        <a:pt x="42958" y="0"/>
                      </a:cubicBezTo>
                      <a:cubicBezTo>
                        <a:pt x="66675" y="-95"/>
                        <a:pt x="85915" y="19146"/>
                        <a:pt x="85915" y="42958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sp>
              <p:nvSpPr>
                <p:cNvPr id="74" name="Полилиния: фигура 176">
                  <a:extLst>
                    <a:ext uri="{FF2B5EF4-FFF2-40B4-BE49-F238E27FC236}">
                      <a16:creationId xmlns:a16="http://schemas.microsoft.com/office/drawing/2014/main" id="{A2B2CD53-FBA9-D280-9DA2-0F239C2F9816}"/>
                    </a:ext>
                  </a:extLst>
                </p:cNvPr>
                <p:cNvSpPr/>
                <p:nvPr/>
              </p:nvSpPr>
              <p:spPr>
                <a:xfrm>
                  <a:off x="5407342" y="3722655"/>
                  <a:ext cx="43053" cy="43052"/>
                </a:xfrm>
                <a:custGeom>
                  <a:avLst/>
                  <a:gdLst>
                    <a:gd name="connsiteX0" fmla="*/ 43053 w 43053"/>
                    <a:gd name="connsiteY0" fmla="*/ 21526 h 43052"/>
                    <a:gd name="connsiteX1" fmla="*/ 21527 w 43053"/>
                    <a:gd name="connsiteY1" fmla="*/ 43053 h 43052"/>
                    <a:gd name="connsiteX2" fmla="*/ 0 w 43053"/>
                    <a:gd name="connsiteY2" fmla="*/ 21526 h 43052"/>
                    <a:gd name="connsiteX3" fmla="*/ 21527 w 43053"/>
                    <a:gd name="connsiteY3" fmla="*/ 0 h 43052"/>
                    <a:gd name="connsiteX4" fmla="*/ 43053 w 43053"/>
                    <a:gd name="connsiteY4" fmla="*/ 21526 h 430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3053" h="43052">
                      <a:moveTo>
                        <a:pt x="43053" y="21526"/>
                      </a:moveTo>
                      <a:cubicBezTo>
                        <a:pt x="43053" y="33433"/>
                        <a:pt x="33433" y="43053"/>
                        <a:pt x="21527" y="43053"/>
                      </a:cubicBezTo>
                      <a:cubicBezTo>
                        <a:pt x="9620" y="43053"/>
                        <a:pt x="0" y="33433"/>
                        <a:pt x="0" y="21526"/>
                      </a:cubicBezTo>
                      <a:cubicBezTo>
                        <a:pt x="0" y="9620"/>
                        <a:pt x="9620" y="0"/>
                        <a:pt x="21527" y="0"/>
                      </a:cubicBezTo>
                      <a:cubicBezTo>
                        <a:pt x="33433" y="0"/>
                        <a:pt x="43053" y="9620"/>
                        <a:pt x="43053" y="21526"/>
                      </a:cubicBez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</p:grpSp>
          <p:grpSp>
            <p:nvGrpSpPr>
              <p:cNvPr id="48" name="Рисунок 98">
                <a:extLst>
                  <a:ext uri="{FF2B5EF4-FFF2-40B4-BE49-F238E27FC236}">
                    <a16:creationId xmlns:a16="http://schemas.microsoft.com/office/drawing/2014/main" id="{42C95BEE-1FB0-CBD5-C949-F319BB8D0895}"/>
                  </a:ext>
                </a:extLst>
              </p:cNvPr>
              <p:cNvGrpSpPr/>
              <p:nvPr/>
            </p:nvGrpSpPr>
            <p:grpSpPr>
              <a:xfrm>
                <a:off x="5070443" y="3660076"/>
                <a:ext cx="370046" cy="105536"/>
                <a:chOff x="5070443" y="3660076"/>
                <a:chExt cx="370046" cy="105536"/>
              </a:xfrm>
              <a:grpFill/>
            </p:grpSpPr>
            <p:sp>
              <p:nvSpPr>
                <p:cNvPr id="49" name="Полилиния: фигура 178">
                  <a:extLst>
                    <a:ext uri="{FF2B5EF4-FFF2-40B4-BE49-F238E27FC236}">
                      <a16:creationId xmlns:a16="http://schemas.microsoft.com/office/drawing/2014/main" id="{2FCCC163-E074-4ED0-655D-3A451D9F8C79}"/>
                    </a:ext>
                  </a:extLst>
                </p:cNvPr>
                <p:cNvSpPr/>
                <p:nvPr/>
              </p:nvSpPr>
              <p:spPr>
                <a:xfrm>
                  <a:off x="5090350" y="3660076"/>
                  <a:ext cx="330231" cy="93344"/>
                </a:xfrm>
                <a:custGeom>
                  <a:avLst/>
                  <a:gdLst>
                    <a:gd name="connsiteX0" fmla="*/ 0 w 330231"/>
                    <a:gd name="connsiteY0" fmla="*/ 0 h 93344"/>
                    <a:gd name="connsiteX1" fmla="*/ 330232 w 330231"/>
                    <a:gd name="connsiteY1" fmla="*/ 0 h 93344"/>
                    <a:gd name="connsiteX2" fmla="*/ 330232 w 330231"/>
                    <a:gd name="connsiteY2" fmla="*/ 93345 h 93344"/>
                    <a:gd name="connsiteX3" fmla="*/ 0 w 330231"/>
                    <a:gd name="connsiteY3" fmla="*/ 93345 h 933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30231" h="93344">
                      <a:moveTo>
                        <a:pt x="0" y="0"/>
                      </a:moveTo>
                      <a:lnTo>
                        <a:pt x="330232" y="0"/>
                      </a:lnTo>
                      <a:lnTo>
                        <a:pt x="330232" y="93345"/>
                      </a:lnTo>
                      <a:lnTo>
                        <a:pt x="0" y="93345"/>
                      </a:lnTo>
                      <a:close/>
                    </a:path>
                  </a:pathLst>
                </a:custGeom>
                <a:grpFill/>
                <a:ln w="9525" cap="flat">
                  <a:solidFill>
                    <a:schemeClr val="tx1">
                      <a:lumMod val="75000"/>
                      <a:lumOff val="25000"/>
                    </a:schemeClr>
                  </a:solidFill>
                  <a:prstDash val="solid"/>
                  <a:miter/>
                </a:ln>
                <a:scene3d>
                  <a:camera prst="orthographicFront"/>
                  <a:lightRig rig="threePt" dir="t"/>
                </a:scene3d>
                <a:sp3d>
                  <a:bevelT w="114300" prst="artDeco"/>
                </a:sp3d>
              </p:spPr>
              <p:txBody>
                <a:bodyPr rtlCol="0" anchor="ctr"/>
                <a:lstStyle/>
                <a:p>
                  <a:endParaRPr lang="ru-RU"/>
                </a:p>
              </p:txBody>
            </p:sp>
            <p:grpSp>
              <p:nvGrpSpPr>
                <p:cNvPr id="50" name="Рисунок 98">
                  <a:extLst>
                    <a:ext uri="{FF2B5EF4-FFF2-40B4-BE49-F238E27FC236}">
                      <a16:creationId xmlns:a16="http://schemas.microsoft.com/office/drawing/2014/main" id="{840AE6CB-E8D2-2A4B-DF84-F1BA8FC9422E}"/>
                    </a:ext>
                  </a:extLst>
                </p:cNvPr>
                <p:cNvGrpSpPr/>
                <p:nvPr/>
              </p:nvGrpSpPr>
              <p:grpSpPr>
                <a:xfrm>
                  <a:off x="5070443" y="3660076"/>
                  <a:ext cx="370046" cy="105536"/>
                  <a:chOff x="5070443" y="3660076"/>
                  <a:chExt cx="370046" cy="105536"/>
                </a:xfrm>
                <a:grpFill/>
              </p:grpSpPr>
              <p:sp>
                <p:nvSpPr>
                  <p:cNvPr id="69" name="Полилиния: фигура 180">
                    <a:extLst>
                      <a:ext uri="{FF2B5EF4-FFF2-40B4-BE49-F238E27FC236}">
                        <a16:creationId xmlns:a16="http://schemas.microsoft.com/office/drawing/2014/main" id="{AEC53FC5-CE6E-BD2F-7BFB-713B85B3546A}"/>
                      </a:ext>
                    </a:extLst>
                  </p:cNvPr>
                  <p:cNvSpPr/>
                  <p:nvPr/>
                </p:nvSpPr>
                <p:spPr>
                  <a:xfrm>
                    <a:off x="5070443" y="3660076"/>
                    <a:ext cx="370046" cy="15144"/>
                  </a:xfrm>
                  <a:custGeom>
                    <a:avLst/>
                    <a:gdLst>
                      <a:gd name="connsiteX0" fmla="*/ 0 w 370046"/>
                      <a:gd name="connsiteY0" fmla="*/ 0 h 15144"/>
                      <a:gd name="connsiteX1" fmla="*/ 370046 w 370046"/>
                      <a:gd name="connsiteY1" fmla="*/ 0 h 15144"/>
                      <a:gd name="connsiteX2" fmla="*/ 370046 w 370046"/>
                      <a:gd name="connsiteY2" fmla="*/ 15145 h 15144"/>
                      <a:gd name="connsiteX3" fmla="*/ 0 w 370046"/>
                      <a:gd name="connsiteY3" fmla="*/ 15145 h 15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0046" h="15144">
                        <a:moveTo>
                          <a:pt x="0" y="0"/>
                        </a:moveTo>
                        <a:lnTo>
                          <a:pt x="370046" y="0"/>
                        </a:lnTo>
                        <a:lnTo>
                          <a:pt x="370046" y="15145"/>
                        </a:lnTo>
                        <a:lnTo>
                          <a:pt x="0" y="15145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70" name="Полилиния: фигура 181">
                    <a:extLst>
                      <a:ext uri="{FF2B5EF4-FFF2-40B4-BE49-F238E27FC236}">
                        <a16:creationId xmlns:a16="http://schemas.microsoft.com/office/drawing/2014/main" id="{FCC06730-AA80-E874-E33B-DC06336466C2}"/>
                      </a:ext>
                    </a:extLst>
                  </p:cNvPr>
                  <p:cNvSpPr/>
                  <p:nvPr/>
                </p:nvSpPr>
                <p:spPr>
                  <a:xfrm>
                    <a:off x="5070443" y="3750468"/>
                    <a:ext cx="370046" cy="15144"/>
                  </a:xfrm>
                  <a:custGeom>
                    <a:avLst/>
                    <a:gdLst>
                      <a:gd name="connsiteX0" fmla="*/ 0 w 370046"/>
                      <a:gd name="connsiteY0" fmla="*/ 0 h 15144"/>
                      <a:gd name="connsiteX1" fmla="*/ 370046 w 370046"/>
                      <a:gd name="connsiteY1" fmla="*/ 0 h 15144"/>
                      <a:gd name="connsiteX2" fmla="*/ 370046 w 370046"/>
                      <a:gd name="connsiteY2" fmla="*/ 15145 h 15144"/>
                      <a:gd name="connsiteX3" fmla="*/ 0 w 370046"/>
                      <a:gd name="connsiteY3" fmla="*/ 15145 h 151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70046" h="15144">
                        <a:moveTo>
                          <a:pt x="0" y="0"/>
                        </a:moveTo>
                        <a:lnTo>
                          <a:pt x="370046" y="0"/>
                        </a:lnTo>
                        <a:lnTo>
                          <a:pt x="370046" y="15145"/>
                        </a:lnTo>
                        <a:lnTo>
                          <a:pt x="0" y="15145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</p:grpSp>
            <p:grpSp>
              <p:nvGrpSpPr>
                <p:cNvPr id="51" name="Рисунок 98">
                  <a:extLst>
                    <a:ext uri="{FF2B5EF4-FFF2-40B4-BE49-F238E27FC236}">
                      <a16:creationId xmlns:a16="http://schemas.microsoft.com/office/drawing/2014/main" id="{904E7456-B5E1-87EA-C65E-B358C00DC7B4}"/>
                    </a:ext>
                  </a:extLst>
                </p:cNvPr>
                <p:cNvGrpSpPr/>
                <p:nvPr/>
              </p:nvGrpSpPr>
              <p:grpSpPr>
                <a:xfrm>
                  <a:off x="5100066" y="3680225"/>
                  <a:ext cx="53287" cy="63955"/>
                  <a:chOff x="5100066" y="3680225"/>
                  <a:chExt cx="53287" cy="63955"/>
                </a:xfrm>
                <a:grpFill/>
              </p:grpSpPr>
              <p:sp>
                <p:nvSpPr>
                  <p:cNvPr id="61" name="Полилиния: фигура 183">
                    <a:extLst>
                      <a:ext uri="{FF2B5EF4-FFF2-40B4-BE49-F238E27FC236}">
                        <a16:creationId xmlns:a16="http://schemas.microsoft.com/office/drawing/2014/main" id="{F511FC50-C4AF-913A-003A-618DBF62A02E}"/>
                      </a:ext>
                    </a:extLst>
                  </p:cNvPr>
                  <p:cNvSpPr/>
                  <p:nvPr/>
                </p:nvSpPr>
                <p:spPr>
                  <a:xfrm>
                    <a:off x="5100213" y="3680225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711" y="28332"/>
                          <a:pt x="6044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62" name="Полилиния: фигура 184">
                    <a:extLst>
                      <a:ext uri="{FF2B5EF4-FFF2-40B4-BE49-F238E27FC236}">
                        <a16:creationId xmlns:a16="http://schemas.microsoft.com/office/drawing/2014/main" id="{A0DF0DD1-1646-9AD8-C57D-1C805FC7EC22}"/>
                      </a:ext>
                    </a:extLst>
                  </p:cNvPr>
                  <p:cNvSpPr/>
                  <p:nvPr/>
                </p:nvSpPr>
                <p:spPr>
                  <a:xfrm>
                    <a:off x="5100213" y="3697942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711" y="28332"/>
                          <a:pt x="6044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63" name="Полилиния: фигура 185">
                    <a:extLst>
                      <a:ext uri="{FF2B5EF4-FFF2-40B4-BE49-F238E27FC236}">
                        <a16:creationId xmlns:a16="http://schemas.microsoft.com/office/drawing/2014/main" id="{167FF055-140B-72A2-5379-0DF14BCB08FC}"/>
                      </a:ext>
                    </a:extLst>
                  </p:cNvPr>
                  <p:cNvSpPr/>
                  <p:nvPr/>
                </p:nvSpPr>
                <p:spPr>
                  <a:xfrm>
                    <a:off x="5100213" y="3715672"/>
                    <a:ext cx="53140" cy="28509"/>
                  </a:xfrm>
                  <a:custGeom>
                    <a:avLst/>
                    <a:gdLst>
                      <a:gd name="connsiteX0" fmla="*/ 5377 w 53140"/>
                      <a:gd name="connsiteY0" fmla="*/ 28510 h 28509"/>
                      <a:gd name="connsiteX1" fmla="*/ 424 w 53140"/>
                      <a:gd name="connsiteY1" fmla="*/ 25176 h 28509"/>
                      <a:gd name="connsiteX2" fmla="*/ 3282 w 53140"/>
                      <a:gd name="connsiteY2" fmla="*/ 18127 h 28509"/>
                      <a:gd name="connsiteX3" fmla="*/ 45668 w 53140"/>
                      <a:gd name="connsiteY3" fmla="*/ 411 h 28509"/>
                      <a:gd name="connsiteX4" fmla="*/ 52716 w 53140"/>
                      <a:gd name="connsiteY4" fmla="*/ 3268 h 28509"/>
                      <a:gd name="connsiteX5" fmla="*/ 49859 w 53140"/>
                      <a:gd name="connsiteY5" fmla="*/ 10317 h 28509"/>
                      <a:gd name="connsiteX6" fmla="*/ 7473 w 53140"/>
                      <a:gd name="connsiteY6" fmla="*/ 28033 h 28509"/>
                      <a:gd name="connsiteX7" fmla="*/ 5377 w 53140"/>
                      <a:gd name="connsiteY7" fmla="*/ 28510 h 28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09">
                        <a:moveTo>
                          <a:pt x="5377" y="28510"/>
                        </a:moveTo>
                        <a:cubicBezTo>
                          <a:pt x="3282" y="28510"/>
                          <a:pt x="1281" y="27271"/>
                          <a:pt x="424" y="25176"/>
                        </a:cubicBezTo>
                        <a:cubicBezTo>
                          <a:pt x="-719" y="22414"/>
                          <a:pt x="519" y="19270"/>
                          <a:pt x="3282" y="18127"/>
                        </a:cubicBezTo>
                        <a:lnTo>
                          <a:pt x="45668" y="411"/>
                        </a:lnTo>
                        <a:cubicBezTo>
                          <a:pt x="48430" y="-732"/>
                          <a:pt x="51573" y="602"/>
                          <a:pt x="52716" y="3268"/>
                        </a:cubicBezTo>
                        <a:cubicBezTo>
                          <a:pt x="53859" y="6031"/>
                          <a:pt x="52621" y="9174"/>
                          <a:pt x="49859" y="10317"/>
                        </a:cubicBezTo>
                        <a:lnTo>
                          <a:pt x="7473" y="28033"/>
                        </a:lnTo>
                        <a:cubicBezTo>
                          <a:pt x="6711" y="28319"/>
                          <a:pt x="6044" y="28510"/>
                          <a:pt x="5377" y="2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64" name="Рисунок 98">
                    <a:extLst>
                      <a:ext uri="{FF2B5EF4-FFF2-40B4-BE49-F238E27FC236}">
                        <a16:creationId xmlns:a16="http://schemas.microsoft.com/office/drawing/2014/main" id="{29AE8C01-B147-F689-21FA-03E0C1000FAD}"/>
                      </a:ext>
                    </a:extLst>
                  </p:cNvPr>
                  <p:cNvGrpSpPr/>
                  <p:nvPr/>
                </p:nvGrpSpPr>
                <p:grpSpPr>
                  <a:xfrm>
                    <a:off x="5100066" y="3680268"/>
                    <a:ext cx="53244" cy="63912"/>
                    <a:chOff x="5100066" y="3680268"/>
                    <a:chExt cx="53244" cy="63912"/>
                  </a:xfrm>
                  <a:grpFill/>
                </p:grpSpPr>
                <p:sp>
                  <p:nvSpPr>
                    <p:cNvPr id="65" name="Полилиния: фигура 187">
                      <a:extLst>
                        <a:ext uri="{FF2B5EF4-FFF2-40B4-BE49-F238E27FC236}">
                          <a16:creationId xmlns:a16="http://schemas.microsoft.com/office/drawing/2014/main" id="{DB71282C-4852-5C6F-2C64-7CF744696CD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0066" y="3680268"/>
                      <a:ext cx="53244" cy="10763"/>
                    </a:xfrm>
                    <a:custGeom>
                      <a:avLst/>
                      <a:gdLst>
                        <a:gd name="connsiteX0" fmla="*/ 47816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6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6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6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6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863" y="10763"/>
                            <a:pt x="47816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6" name="Полилиния: фигура 188">
                      <a:extLst>
                        <a:ext uri="{FF2B5EF4-FFF2-40B4-BE49-F238E27FC236}">
                          <a16:creationId xmlns:a16="http://schemas.microsoft.com/office/drawing/2014/main" id="{614CF03F-64D7-07CE-A978-36BCB0806F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0066" y="3697985"/>
                      <a:ext cx="53244" cy="10763"/>
                    </a:xfrm>
                    <a:custGeom>
                      <a:avLst/>
                      <a:gdLst>
                        <a:gd name="connsiteX0" fmla="*/ 47816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6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6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6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6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287"/>
                            <a:pt x="50863" y="10763"/>
                            <a:pt x="47816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7" name="Полилиния: фигура 189">
                      <a:extLst>
                        <a:ext uri="{FF2B5EF4-FFF2-40B4-BE49-F238E27FC236}">
                          <a16:creationId xmlns:a16="http://schemas.microsoft.com/office/drawing/2014/main" id="{23D3E1D3-7D8B-5ED1-A46C-151C603398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0066" y="3715701"/>
                      <a:ext cx="53244" cy="10763"/>
                    </a:xfrm>
                    <a:custGeom>
                      <a:avLst/>
                      <a:gdLst>
                        <a:gd name="connsiteX0" fmla="*/ 47816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6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6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6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6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287"/>
                            <a:pt x="50863" y="10763"/>
                            <a:pt x="47816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8" name="Полилиния: фигура 190">
                      <a:extLst>
                        <a:ext uri="{FF2B5EF4-FFF2-40B4-BE49-F238E27FC236}">
                          <a16:creationId xmlns:a16="http://schemas.microsoft.com/office/drawing/2014/main" id="{C1C7D427-84F8-FB00-6754-96FB9DBC1F8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00066" y="3733323"/>
                      <a:ext cx="53244" cy="10858"/>
                    </a:xfrm>
                    <a:custGeom>
                      <a:avLst/>
                      <a:gdLst>
                        <a:gd name="connsiteX0" fmla="*/ 47816 w 53244"/>
                        <a:gd name="connsiteY0" fmla="*/ 10858 h 10858"/>
                        <a:gd name="connsiteX1" fmla="*/ 5429 w 53244"/>
                        <a:gd name="connsiteY1" fmla="*/ 10858 h 10858"/>
                        <a:gd name="connsiteX2" fmla="*/ 0 w 53244"/>
                        <a:gd name="connsiteY2" fmla="*/ 5429 h 10858"/>
                        <a:gd name="connsiteX3" fmla="*/ 5429 w 53244"/>
                        <a:gd name="connsiteY3" fmla="*/ 0 h 10858"/>
                        <a:gd name="connsiteX4" fmla="*/ 47816 w 53244"/>
                        <a:gd name="connsiteY4" fmla="*/ 0 h 10858"/>
                        <a:gd name="connsiteX5" fmla="*/ 53245 w 53244"/>
                        <a:gd name="connsiteY5" fmla="*/ 5429 h 10858"/>
                        <a:gd name="connsiteX6" fmla="*/ 47816 w 53244"/>
                        <a:gd name="connsiteY6" fmla="*/ 10858 h 10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858">
                          <a:moveTo>
                            <a:pt x="47816" y="10858"/>
                          </a:moveTo>
                          <a:lnTo>
                            <a:pt x="5429" y="10858"/>
                          </a:lnTo>
                          <a:cubicBezTo>
                            <a:pt x="2476" y="10858"/>
                            <a:pt x="0" y="8477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6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863" y="10858"/>
                            <a:pt x="47816" y="10858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</p:grpSp>
            <p:grpSp>
              <p:nvGrpSpPr>
                <p:cNvPr id="52" name="Рисунок 98">
                  <a:extLst>
                    <a:ext uri="{FF2B5EF4-FFF2-40B4-BE49-F238E27FC236}">
                      <a16:creationId xmlns:a16="http://schemas.microsoft.com/office/drawing/2014/main" id="{38BFDB8D-01C2-E3FB-9AD6-E72DA87C5664}"/>
                    </a:ext>
                  </a:extLst>
                </p:cNvPr>
                <p:cNvGrpSpPr/>
                <p:nvPr/>
              </p:nvGrpSpPr>
              <p:grpSpPr>
                <a:xfrm>
                  <a:off x="5359336" y="3680511"/>
                  <a:ext cx="53244" cy="63955"/>
                  <a:chOff x="5359336" y="3680511"/>
                  <a:chExt cx="53244" cy="63955"/>
                </a:xfrm>
                <a:grpFill/>
              </p:grpSpPr>
              <p:sp>
                <p:nvSpPr>
                  <p:cNvPr id="53" name="Полилиния: фигура 192">
                    <a:extLst>
                      <a:ext uri="{FF2B5EF4-FFF2-40B4-BE49-F238E27FC236}">
                        <a16:creationId xmlns:a16="http://schemas.microsoft.com/office/drawing/2014/main" id="{C960F82B-94D5-2B93-6CDD-410B0638B404}"/>
                      </a:ext>
                    </a:extLst>
                  </p:cNvPr>
                  <p:cNvSpPr/>
                  <p:nvPr/>
                </p:nvSpPr>
                <p:spPr>
                  <a:xfrm>
                    <a:off x="5359388" y="3680511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806" y="28428"/>
                          <a:pt x="6044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4" name="Полилиния: фигура 193">
                    <a:extLst>
                      <a:ext uri="{FF2B5EF4-FFF2-40B4-BE49-F238E27FC236}">
                        <a16:creationId xmlns:a16="http://schemas.microsoft.com/office/drawing/2014/main" id="{EF05FEB3-55B6-2DBB-09C6-896C51307DE2}"/>
                      </a:ext>
                    </a:extLst>
                  </p:cNvPr>
                  <p:cNvSpPr/>
                  <p:nvPr/>
                </p:nvSpPr>
                <p:spPr>
                  <a:xfrm>
                    <a:off x="5359388" y="3698228"/>
                    <a:ext cx="53140" cy="28522"/>
                  </a:xfrm>
                  <a:custGeom>
                    <a:avLst/>
                    <a:gdLst>
                      <a:gd name="connsiteX0" fmla="*/ 5377 w 53140"/>
                      <a:gd name="connsiteY0" fmla="*/ 28523 h 28522"/>
                      <a:gd name="connsiteX1" fmla="*/ 424 w 53140"/>
                      <a:gd name="connsiteY1" fmla="*/ 25189 h 28522"/>
                      <a:gd name="connsiteX2" fmla="*/ 3282 w 53140"/>
                      <a:gd name="connsiteY2" fmla="*/ 18141 h 28522"/>
                      <a:gd name="connsiteX3" fmla="*/ 45668 w 53140"/>
                      <a:gd name="connsiteY3" fmla="*/ 424 h 28522"/>
                      <a:gd name="connsiteX4" fmla="*/ 52716 w 53140"/>
                      <a:gd name="connsiteY4" fmla="*/ 3282 h 28522"/>
                      <a:gd name="connsiteX5" fmla="*/ 49859 w 53140"/>
                      <a:gd name="connsiteY5" fmla="*/ 10330 h 28522"/>
                      <a:gd name="connsiteX6" fmla="*/ 7473 w 53140"/>
                      <a:gd name="connsiteY6" fmla="*/ 28047 h 28522"/>
                      <a:gd name="connsiteX7" fmla="*/ 5377 w 53140"/>
                      <a:gd name="connsiteY7" fmla="*/ 28523 h 2852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22">
                        <a:moveTo>
                          <a:pt x="5377" y="28523"/>
                        </a:moveTo>
                        <a:cubicBezTo>
                          <a:pt x="3282" y="28523"/>
                          <a:pt x="1281" y="27285"/>
                          <a:pt x="424" y="25189"/>
                        </a:cubicBezTo>
                        <a:cubicBezTo>
                          <a:pt x="-719" y="22427"/>
                          <a:pt x="519" y="19284"/>
                          <a:pt x="3282" y="18141"/>
                        </a:cubicBezTo>
                        <a:lnTo>
                          <a:pt x="45668" y="424"/>
                        </a:lnTo>
                        <a:cubicBezTo>
                          <a:pt x="48430" y="-719"/>
                          <a:pt x="51573" y="519"/>
                          <a:pt x="52716" y="3282"/>
                        </a:cubicBezTo>
                        <a:cubicBezTo>
                          <a:pt x="53859" y="6044"/>
                          <a:pt x="52621" y="9187"/>
                          <a:pt x="49859" y="10330"/>
                        </a:cubicBezTo>
                        <a:lnTo>
                          <a:pt x="7473" y="28047"/>
                        </a:lnTo>
                        <a:cubicBezTo>
                          <a:pt x="6806" y="28428"/>
                          <a:pt x="6044" y="28523"/>
                          <a:pt x="5377" y="2852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sp>
                <p:nvSpPr>
                  <p:cNvPr id="55" name="Полилиния: фигура 194">
                    <a:extLst>
                      <a:ext uri="{FF2B5EF4-FFF2-40B4-BE49-F238E27FC236}">
                        <a16:creationId xmlns:a16="http://schemas.microsoft.com/office/drawing/2014/main" id="{3449F27A-B721-02CB-063C-85B1A3EB1288}"/>
                      </a:ext>
                    </a:extLst>
                  </p:cNvPr>
                  <p:cNvSpPr/>
                  <p:nvPr/>
                </p:nvSpPr>
                <p:spPr>
                  <a:xfrm>
                    <a:off x="5359388" y="3715957"/>
                    <a:ext cx="53140" cy="28509"/>
                  </a:xfrm>
                  <a:custGeom>
                    <a:avLst/>
                    <a:gdLst>
                      <a:gd name="connsiteX0" fmla="*/ 5377 w 53140"/>
                      <a:gd name="connsiteY0" fmla="*/ 28510 h 28509"/>
                      <a:gd name="connsiteX1" fmla="*/ 424 w 53140"/>
                      <a:gd name="connsiteY1" fmla="*/ 25176 h 28509"/>
                      <a:gd name="connsiteX2" fmla="*/ 3282 w 53140"/>
                      <a:gd name="connsiteY2" fmla="*/ 18127 h 28509"/>
                      <a:gd name="connsiteX3" fmla="*/ 45668 w 53140"/>
                      <a:gd name="connsiteY3" fmla="*/ 411 h 28509"/>
                      <a:gd name="connsiteX4" fmla="*/ 52716 w 53140"/>
                      <a:gd name="connsiteY4" fmla="*/ 3268 h 28509"/>
                      <a:gd name="connsiteX5" fmla="*/ 49859 w 53140"/>
                      <a:gd name="connsiteY5" fmla="*/ 10317 h 28509"/>
                      <a:gd name="connsiteX6" fmla="*/ 7473 w 53140"/>
                      <a:gd name="connsiteY6" fmla="*/ 28033 h 28509"/>
                      <a:gd name="connsiteX7" fmla="*/ 5377 w 53140"/>
                      <a:gd name="connsiteY7" fmla="*/ 28510 h 285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3140" h="28509">
                        <a:moveTo>
                          <a:pt x="5377" y="28510"/>
                        </a:moveTo>
                        <a:cubicBezTo>
                          <a:pt x="3282" y="28510"/>
                          <a:pt x="1281" y="27271"/>
                          <a:pt x="424" y="25176"/>
                        </a:cubicBezTo>
                        <a:cubicBezTo>
                          <a:pt x="-719" y="22414"/>
                          <a:pt x="519" y="19270"/>
                          <a:pt x="3282" y="18127"/>
                        </a:cubicBezTo>
                        <a:lnTo>
                          <a:pt x="45668" y="411"/>
                        </a:lnTo>
                        <a:cubicBezTo>
                          <a:pt x="48430" y="-732"/>
                          <a:pt x="51573" y="601"/>
                          <a:pt x="52716" y="3268"/>
                        </a:cubicBezTo>
                        <a:cubicBezTo>
                          <a:pt x="53859" y="6031"/>
                          <a:pt x="52621" y="9174"/>
                          <a:pt x="49859" y="10317"/>
                        </a:cubicBezTo>
                        <a:lnTo>
                          <a:pt x="7473" y="28033"/>
                        </a:lnTo>
                        <a:cubicBezTo>
                          <a:pt x="6806" y="28414"/>
                          <a:pt x="6044" y="28510"/>
                          <a:pt x="5377" y="2851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tx1">
                        <a:lumMod val="75000"/>
                        <a:lumOff val="25000"/>
                      </a:schemeClr>
                    </a:solidFill>
                    <a:prstDash val="solid"/>
                    <a:miter/>
                  </a:ln>
                  <a:scene3d>
                    <a:camera prst="orthographicFront"/>
                    <a:lightRig rig="threePt" dir="t"/>
                  </a:scene3d>
                  <a:sp3d>
                    <a:bevelT w="114300" prst="artDeco"/>
                  </a:sp3d>
                </p:spPr>
                <p:txBody>
                  <a:bodyPr rtlCol="0" anchor="ctr"/>
                  <a:lstStyle/>
                  <a:p>
                    <a:endParaRPr lang="ru-RU"/>
                  </a:p>
                </p:txBody>
              </p:sp>
              <p:grpSp>
                <p:nvGrpSpPr>
                  <p:cNvPr id="56" name="Рисунок 98">
                    <a:extLst>
                      <a:ext uri="{FF2B5EF4-FFF2-40B4-BE49-F238E27FC236}">
                        <a16:creationId xmlns:a16="http://schemas.microsoft.com/office/drawing/2014/main" id="{24E991B7-9C1D-AA06-D745-B8E430F86631}"/>
                      </a:ext>
                    </a:extLst>
                  </p:cNvPr>
                  <p:cNvGrpSpPr/>
                  <p:nvPr/>
                </p:nvGrpSpPr>
                <p:grpSpPr>
                  <a:xfrm>
                    <a:off x="5359336" y="3680554"/>
                    <a:ext cx="53244" cy="63912"/>
                    <a:chOff x="5359336" y="3680554"/>
                    <a:chExt cx="53244" cy="63912"/>
                  </a:xfrm>
                  <a:grpFill/>
                </p:grpSpPr>
                <p:sp>
                  <p:nvSpPr>
                    <p:cNvPr id="57" name="Полилиния: фигура 196">
                      <a:extLst>
                        <a:ext uri="{FF2B5EF4-FFF2-40B4-BE49-F238E27FC236}">
                          <a16:creationId xmlns:a16="http://schemas.microsoft.com/office/drawing/2014/main" id="{B5436B50-8AFC-5F16-62C7-2552E13504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9336" y="3680554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6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8" name="Полилиния: фигура 197">
                      <a:extLst>
                        <a:ext uri="{FF2B5EF4-FFF2-40B4-BE49-F238E27FC236}">
                          <a16:creationId xmlns:a16="http://schemas.microsoft.com/office/drawing/2014/main" id="{0EDE37C5-3D16-9C13-A105-7A024B10B01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9336" y="3698271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59" name="Полилиния: фигура 198">
                      <a:extLst>
                        <a:ext uri="{FF2B5EF4-FFF2-40B4-BE49-F238E27FC236}">
                          <a16:creationId xmlns:a16="http://schemas.microsoft.com/office/drawing/2014/main" id="{E997A34C-4708-1D33-E560-B6D5EF169D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9336" y="3715987"/>
                      <a:ext cx="53244" cy="10763"/>
                    </a:xfrm>
                    <a:custGeom>
                      <a:avLst/>
                      <a:gdLst>
                        <a:gd name="connsiteX0" fmla="*/ 47815 w 53244"/>
                        <a:gd name="connsiteY0" fmla="*/ 10763 h 10763"/>
                        <a:gd name="connsiteX1" fmla="*/ 5429 w 53244"/>
                        <a:gd name="connsiteY1" fmla="*/ 10763 h 10763"/>
                        <a:gd name="connsiteX2" fmla="*/ 0 w 53244"/>
                        <a:gd name="connsiteY2" fmla="*/ 5429 h 10763"/>
                        <a:gd name="connsiteX3" fmla="*/ 5429 w 53244"/>
                        <a:gd name="connsiteY3" fmla="*/ 0 h 10763"/>
                        <a:gd name="connsiteX4" fmla="*/ 47815 w 53244"/>
                        <a:gd name="connsiteY4" fmla="*/ 0 h 10763"/>
                        <a:gd name="connsiteX5" fmla="*/ 53245 w 53244"/>
                        <a:gd name="connsiteY5" fmla="*/ 5429 h 10763"/>
                        <a:gd name="connsiteX6" fmla="*/ 47815 w 53244"/>
                        <a:gd name="connsiteY6" fmla="*/ 10763 h 107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763">
                          <a:moveTo>
                            <a:pt x="47815" y="10763"/>
                          </a:moveTo>
                          <a:lnTo>
                            <a:pt x="5429" y="10763"/>
                          </a:lnTo>
                          <a:cubicBezTo>
                            <a:pt x="2476" y="10763"/>
                            <a:pt x="0" y="8382"/>
                            <a:pt x="0" y="5429"/>
                          </a:cubicBezTo>
                          <a:cubicBezTo>
                            <a:pt x="0" y="2477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382"/>
                            <a:pt x="50768" y="10763"/>
                            <a:pt x="47815" y="10763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60" name="Полилиния: фигура 199">
                      <a:extLst>
                        <a:ext uri="{FF2B5EF4-FFF2-40B4-BE49-F238E27FC236}">
                          <a16:creationId xmlns:a16="http://schemas.microsoft.com/office/drawing/2014/main" id="{B6485843-F815-B1E4-BE96-8CE94FE7346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359336" y="3733609"/>
                      <a:ext cx="53244" cy="10858"/>
                    </a:xfrm>
                    <a:custGeom>
                      <a:avLst/>
                      <a:gdLst>
                        <a:gd name="connsiteX0" fmla="*/ 47815 w 53244"/>
                        <a:gd name="connsiteY0" fmla="*/ 10858 h 10858"/>
                        <a:gd name="connsiteX1" fmla="*/ 5429 w 53244"/>
                        <a:gd name="connsiteY1" fmla="*/ 10858 h 10858"/>
                        <a:gd name="connsiteX2" fmla="*/ 0 w 53244"/>
                        <a:gd name="connsiteY2" fmla="*/ 5429 h 10858"/>
                        <a:gd name="connsiteX3" fmla="*/ 5429 w 53244"/>
                        <a:gd name="connsiteY3" fmla="*/ 0 h 10858"/>
                        <a:gd name="connsiteX4" fmla="*/ 47815 w 53244"/>
                        <a:gd name="connsiteY4" fmla="*/ 0 h 10858"/>
                        <a:gd name="connsiteX5" fmla="*/ 53245 w 53244"/>
                        <a:gd name="connsiteY5" fmla="*/ 5429 h 10858"/>
                        <a:gd name="connsiteX6" fmla="*/ 47815 w 53244"/>
                        <a:gd name="connsiteY6" fmla="*/ 10858 h 1085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</a:cxnLst>
                      <a:rect l="l" t="t" r="r" b="b"/>
                      <a:pathLst>
                        <a:path w="53244" h="10858">
                          <a:moveTo>
                            <a:pt x="47815" y="10858"/>
                          </a:moveTo>
                          <a:lnTo>
                            <a:pt x="5429" y="10858"/>
                          </a:lnTo>
                          <a:cubicBezTo>
                            <a:pt x="2476" y="10858"/>
                            <a:pt x="0" y="8477"/>
                            <a:pt x="0" y="5429"/>
                          </a:cubicBezTo>
                          <a:cubicBezTo>
                            <a:pt x="0" y="2476"/>
                            <a:pt x="2381" y="0"/>
                            <a:pt x="5429" y="0"/>
                          </a:cubicBezTo>
                          <a:lnTo>
                            <a:pt x="47815" y="0"/>
                          </a:lnTo>
                          <a:cubicBezTo>
                            <a:pt x="50768" y="0"/>
                            <a:pt x="53245" y="2381"/>
                            <a:pt x="53245" y="5429"/>
                          </a:cubicBezTo>
                          <a:cubicBezTo>
                            <a:pt x="53245" y="8477"/>
                            <a:pt x="50768" y="10858"/>
                            <a:pt x="47815" y="10858"/>
                          </a:cubicBezTo>
                          <a:close/>
                        </a:path>
                      </a:pathLst>
                    </a:custGeom>
                    <a:grpFill/>
                    <a:ln w="9525" cap="flat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miter/>
                    </a:ln>
                    <a:scene3d>
                      <a:camera prst="orthographicFront"/>
                      <a:lightRig rig="threePt" dir="t"/>
                    </a:scene3d>
                    <a:sp3d>
                      <a:bevelT w="114300" prst="artDeco"/>
                    </a:sp3d>
                  </p:spPr>
                  <p:txBody>
                    <a:bodyPr rtlCol="0" anchor="ctr"/>
                    <a:lstStyle/>
                    <a:p>
                      <a:endParaRPr lang="ru-RU"/>
                    </a:p>
                  </p:txBody>
                </p:sp>
              </p:grpSp>
            </p:grpSp>
          </p:grpSp>
        </p:grpSp>
        <p:sp>
          <p:nvSpPr>
            <p:cNvPr id="44" name="Полилиния: фигура 200">
              <a:extLst>
                <a:ext uri="{FF2B5EF4-FFF2-40B4-BE49-F238E27FC236}">
                  <a16:creationId xmlns:a16="http://schemas.microsoft.com/office/drawing/2014/main" id="{38CF04B4-8615-C6DF-EA54-982F12C35B73}"/>
                </a:ext>
              </a:extLst>
            </p:cNvPr>
            <p:cNvSpPr/>
            <p:nvPr/>
          </p:nvSpPr>
          <p:spPr>
            <a:xfrm>
              <a:off x="3533775" y="3580161"/>
              <a:ext cx="74485" cy="80962"/>
            </a:xfrm>
            <a:custGeom>
              <a:avLst/>
              <a:gdLst>
                <a:gd name="connsiteX0" fmla="*/ 74486 w 74485"/>
                <a:gd name="connsiteY0" fmla="*/ 16097 h 80962"/>
                <a:gd name="connsiteX1" fmla="*/ 60198 w 74485"/>
                <a:gd name="connsiteY1" fmla="*/ 15907 h 80962"/>
                <a:gd name="connsiteX2" fmla="*/ 60198 w 74485"/>
                <a:gd name="connsiteY2" fmla="*/ 0 h 80962"/>
                <a:gd name="connsiteX3" fmla="*/ 27241 w 74485"/>
                <a:gd name="connsiteY3" fmla="*/ 0 h 80962"/>
                <a:gd name="connsiteX4" fmla="*/ 27241 w 74485"/>
                <a:gd name="connsiteY4" fmla="*/ 15907 h 80962"/>
                <a:gd name="connsiteX5" fmla="*/ 0 w 74485"/>
                <a:gd name="connsiteY5" fmla="*/ 15907 h 80962"/>
                <a:gd name="connsiteX6" fmla="*/ 0 w 74485"/>
                <a:gd name="connsiteY6" fmla="*/ 61913 h 80962"/>
                <a:gd name="connsiteX7" fmla="*/ 27241 w 74485"/>
                <a:gd name="connsiteY7" fmla="*/ 61913 h 80962"/>
                <a:gd name="connsiteX8" fmla="*/ 27241 w 74485"/>
                <a:gd name="connsiteY8" fmla="*/ 80963 h 80962"/>
                <a:gd name="connsiteX9" fmla="*/ 66580 w 74485"/>
                <a:gd name="connsiteY9" fmla="*/ 80963 h 80962"/>
                <a:gd name="connsiteX10" fmla="*/ 66580 w 74485"/>
                <a:gd name="connsiteY10" fmla="*/ 57150 h 80962"/>
                <a:gd name="connsiteX11" fmla="*/ 74486 w 74485"/>
                <a:gd name="connsiteY11" fmla="*/ 57150 h 80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4485" h="80962">
                  <a:moveTo>
                    <a:pt x="74486" y="16097"/>
                  </a:moveTo>
                  <a:lnTo>
                    <a:pt x="60198" y="15907"/>
                  </a:lnTo>
                  <a:lnTo>
                    <a:pt x="60198" y="0"/>
                  </a:lnTo>
                  <a:lnTo>
                    <a:pt x="27241" y="0"/>
                  </a:lnTo>
                  <a:lnTo>
                    <a:pt x="27241" y="15907"/>
                  </a:lnTo>
                  <a:lnTo>
                    <a:pt x="0" y="15907"/>
                  </a:lnTo>
                  <a:lnTo>
                    <a:pt x="0" y="61913"/>
                  </a:lnTo>
                  <a:lnTo>
                    <a:pt x="27241" y="61913"/>
                  </a:lnTo>
                  <a:lnTo>
                    <a:pt x="27241" y="80963"/>
                  </a:lnTo>
                  <a:lnTo>
                    <a:pt x="66580" y="80963"/>
                  </a:lnTo>
                  <a:lnTo>
                    <a:pt x="66580" y="57150"/>
                  </a:lnTo>
                  <a:lnTo>
                    <a:pt x="74486" y="57150"/>
                  </a:lnTo>
                  <a:close/>
                </a:path>
              </a:pathLst>
            </a:custGeom>
            <a:grp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rtlCol="0" anchor="ctr"/>
            <a:lstStyle/>
            <a:p>
              <a:endParaRPr lang="ru-RU"/>
            </a:p>
          </p:txBody>
        </p:sp>
        <p:sp>
          <p:nvSpPr>
            <p:cNvPr id="45" name="Полилиния: фигура 201">
              <a:extLst>
                <a:ext uri="{FF2B5EF4-FFF2-40B4-BE49-F238E27FC236}">
                  <a16:creationId xmlns:a16="http://schemas.microsoft.com/office/drawing/2014/main" id="{85F3B7B1-A6AE-B5D5-8FF7-48B98A4CEDFE}"/>
                </a:ext>
              </a:extLst>
            </p:cNvPr>
            <p:cNvSpPr/>
            <p:nvPr/>
          </p:nvSpPr>
          <p:spPr>
            <a:xfrm>
              <a:off x="5540216" y="3587781"/>
              <a:ext cx="66675" cy="75342"/>
            </a:xfrm>
            <a:custGeom>
              <a:avLst/>
              <a:gdLst>
                <a:gd name="connsiteX0" fmla="*/ 0 w 66675"/>
                <a:gd name="connsiteY0" fmla="*/ 20003 h 75342"/>
                <a:gd name="connsiteX1" fmla="*/ 15907 w 66675"/>
                <a:gd name="connsiteY1" fmla="*/ 20003 h 75342"/>
                <a:gd name="connsiteX2" fmla="*/ 15907 w 66675"/>
                <a:gd name="connsiteY2" fmla="*/ 0 h 75342"/>
                <a:gd name="connsiteX3" fmla="*/ 66675 w 66675"/>
                <a:gd name="connsiteY3" fmla="*/ 0 h 75342"/>
                <a:gd name="connsiteX4" fmla="*/ 66675 w 66675"/>
                <a:gd name="connsiteY4" fmla="*/ 75343 h 75342"/>
                <a:gd name="connsiteX5" fmla="*/ 15907 w 66675"/>
                <a:gd name="connsiteY5" fmla="*/ 75343 h 75342"/>
                <a:gd name="connsiteX6" fmla="*/ 15907 w 66675"/>
                <a:gd name="connsiteY6" fmla="*/ 50768 h 75342"/>
                <a:gd name="connsiteX7" fmla="*/ 0 w 66675"/>
                <a:gd name="connsiteY7" fmla="*/ 50768 h 753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6675" h="75342">
                  <a:moveTo>
                    <a:pt x="0" y="20003"/>
                  </a:moveTo>
                  <a:lnTo>
                    <a:pt x="15907" y="20003"/>
                  </a:lnTo>
                  <a:lnTo>
                    <a:pt x="15907" y="0"/>
                  </a:lnTo>
                  <a:lnTo>
                    <a:pt x="66675" y="0"/>
                  </a:lnTo>
                  <a:lnTo>
                    <a:pt x="66675" y="75343"/>
                  </a:lnTo>
                  <a:lnTo>
                    <a:pt x="15907" y="75343"/>
                  </a:lnTo>
                  <a:lnTo>
                    <a:pt x="15907" y="50768"/>
                  </a:lnTo>
                  <a:lnTo>
                    <a:pt x="0" y="50768"/>
                  </a:lnTo>
                  <a:close/>
                </a:path>
              </a:pathLst>
            </a:custGeom>
            <a:grpFill/>
            <a:ln w="9525" cap="flat">
              <a:solidFill>
                <a:schemeClr val="tx1">
                  <a:lumMod val="75000"/>
                  <a:lumOff val="25000"/>
                </a:schemeClr>
              </a:solidFill>
              <a:prstDash val="solid"/>
              <a:miter/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txBody>
            <a:bodyPr rtlCol="0" anchor="ctr"/>
            <a:lstStyle/>
            <a:p>
              <a:endParaRPr lang="ru-RU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C5B6127E-C2E2-FAC7-87A5-2B96EA975D0A}"/>
              </a:ext>
            </a:extLst>
          </p:cNvPr>
          <p:cNvSpPr txBox="1"/>
          <p:nvPr/>
        </p:nvSpPr>
        <p:spPr>
          <a:xfrm>
            <a:off x="-252778" y="5702340"/>
            <a:ext cx="2636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Подписание </a:t>
            </a:r>
            <a:b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</a:br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ВУ-4М, ВУ-1</a:t>
            </a:r>
          </a:p>
        </p:txBody>
      </p:sp>
      <p:cxnSp>
        <p:nvCxnSpPr>
          <p:cNvPr id="154" name="Прямая со стрелкой 153">
            <a:extLst>
              <a:ext uri="{FF2B5EF4-FFF2-40B4-BE49-F238E27FC236}">
                <a16:creationId xmlns:a16="http://schemas.microsoft.com/office/drawing/2014/main" id="{1F9DF5B7-C5DF-3159-E790-546B8267ECC9}"/>
              </a:ext>
            </a:extLst>
          </p:cNvPr>
          <p:cNvCxnSpPr>
            <a:cxnSpLocks/>
          </p:cNvCxnSpPr>
          <p:nvPr/>
        </p:nvCxnSpPr>
        <p:spPr>
          <a:xfrm>
            <a:off x="1038426" y="3963837"/>
            <a:ext cx="0" cy="42108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62" name="TextBox 161">
            <a:extLst>
              <a:ext uri="{FF2B5EF4-FFF2-40B4-BE49-F238E27FC236}">
                <a16:creationId xmlns:a16="http://schemas.microsoft.com/office/drawing/2014/main" id="{CAAF7ACA-ED8B-1685-AE02-52ECF5148C6B}"/>
              </a:ext>
            </a:extLst>
          </p:cNvPr>
          <p:cNvSpPr txBox="1"/>
          <p:nvPr/>
        </p:nvSpPr>
        <p:spPr>
          <a:xfrm>
            <a:off x="3829045" y="1082908"/>
            <a:ext cx="29124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Передача пакет документов для получения сетевого номера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ABBE46-BE24-4AF3-BF68-34A1D01C01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168" y="1802394"/>
            <a:ext cx="3531593" cy="145450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85A13430-2E4F-4C70-BDBC-58B658E7DF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591" y="1031083"/>
            <a:ext cx="2339468" cy="2339468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475525C-F72B-45DF-965A-BC983242DD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61" y="4393495"/>
            <a:ext cx="1405919" cy="1405919"/>
          </a:xfrm>
          <a:prstGeom prst="rect">
            <a:avLst/>
          </a:prstGeom>
        </p:spPr>
      </p:pic>
      <p:cxnSp>
        <p:nvCxnSpPr>
          <p:cNvPr id="141" name="Прямая со стрелкой 140">
            <a:extLst>
              <a:ext uri="{FF2B5EF4-FFF2-40B4-BE49-F238E27FC236}">
                <a16:creationId xmlns:a16="http://schemas.microsoft.com/office/drawing/2014/main" id="{9BDB9C77-410F-47C1-84B6-E646BA8D58ED}"/>
              </a:ext>
            </a:extLst>
          </p:cNvPr>
          <p:cNvCxnSpPr>
            <a:cxnSpLocks/>
          </p:cNvCxnSpPr>
          <p:nvPr/>
        </p:nvCxnSpPr>
        <p:spPr>
          <a:xfrm>
            <a:off x="11090698" y="3983446"/>
            <a:ext cx="0" cy="4451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43" name="TextBox 142">
            <a:extLst>
              <a:ext uri="{FF2B5EF4-FFF2-40B4-BE49-F238E27FC236}">
                <a16:creationId xmlns:a16="http://schemas.microsoft.com/office/drawing/2014/main" id="{9E1F2CD1-DC7B-4A2F-96E6-ADD4A2BBC896}"/>
              </a:ext>
            </a:extLst>
          </p:cNvPr>
          <p:cNvSpPr txBox="1"/>
          <p:nvPr/>
        </p:nvSpPr>
        <p:spPr>
          <a:xfrm>
            <a:off x="10431579" y="5697448"/>
            <a:ext cx="1426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Подписание </a:t>
            </a:r>
            <a:b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</a:br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Акт допуска</a:t>
            </a:r>
          </a:p>
        </p:txBody>
      </p:sp>
      <p:pic>
        <p:nvPicPr>
          <p:cNvPr id="144" name="Рисунок 143">
            <a:extLst>
              <a:ext uri="{FF2B5EF4-FFF2-40B4-BE49-F238E27FC236}">
                <a16:creationId xmlns:a16="http://schemas.microsoft.com/office/drawing/2014/main" id="{87CAABBC-154A-494B-AE13-E5A0F02B35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1864" y="4384921"/>
            <a:ext cx="1405919" cy="1405919"/>
          </a:xfrm>
          <a:prstGeom prst="rect">
            <a:avLst/>
          </a:prstGeom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02A55702-B0CD-40A0-9A8F-564DEB911DAF}"/>
              </a:ext>
            </a:extLst>
          </p:cNvPr>
          <p:cNvSpPr txBox="1"/>
          <p:nvPr/>
        </p:nvSpPr>
        <p:spPr>
          <a:xfrm>
            <a:off x="2080265" y="4682487"/>
            <a:ext cx="8081765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500" b="1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Цель</a:t>
            </a:r>
            <a:r>
              <a:rPr kumimoji="0" lang="en-US" sz="1500" b="1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:</a:t>
            </a:r>
            <a:r>
              <a:rPr kumimoji="0" lang="ru-RU" sz="1500" b="1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</a:t>
            </a:r>
            <a:r>
              <a:rPr kumimoji="0" lang="ru-RU" sz="1500" b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Автоматизация процедуры формирования необходимого пакета документов на стороне заявителя с использованием электронной формы паспорта </a:t>
            </a:r>
            <a:r>
              <a:rPr kumimoji="0" lang="ru-RU" sz="1500" b="1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ВУ-4М (ВУ-4ЖА)</a:t>
            </a:r>
            <a:r>
              <a:rPr kumimoji="0" lang="ru-RU" sz="1500" b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, необходимых для осуществления </a:t>
            </a:r>
            <a:r>
              <a:rPr kumimoji="0" lang="ru-RU" sz="1500" b="0" u="none" strike="noStrike" kern="0" cap="none" spc="0" normalizeH="0" baseline="0" noProof="0" dirty="0" err="1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пономерного</a:t>
            </a:r>
            <a:r>
              <a:rPr kumimoji="0" lang="ru-RU" sz="1500" b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учета железнодорожного подвижного состава ранее не состоявшего на учете</a:t>
            </a:r>
            <a:r>
              <a:rPr lang="ru-RU" sz="1500" kern="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.</a:t>
            </a:r>
            <a:r>
              <a:rPr kumimoji="0" lang="ru-RU" sz="1500" b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 Экономия времени на заполнение документов о регистрации грузового вагона (группы вагонов) составляет </a:t>
            </a:r>
            <a:r>
              <a:rPr kumimoji="0" lang="ru-RU" sz="1500" b="1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Arial"/>
              </a:rPr>
              <a:t>47 минут 37 секунд.</a:t>
            </a:r>
          </a:p>
        </p:txBody>
      </p:sp>
    </p:spTree>
    <p:extLst>
      <p:ext uri="{BB962C8B-B14F-4D97-AF65-F5344CB8AC3E}">
        <p14:creationId xmlns:p14="http://schemas.microsoft.com/office/powerpoint/2010/main" val="224459766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4CA696CC-3DB0-0070-2D01-E13359D61F1A}"/>
              </a:ext>
            </a:extLst>
          </p:cNvPr>
          <p:cNvSpPr txBox="1">
            <a:spLocks/>
          </p:cNvSpPr>
          <p:nvPr/>
        </p:nvSpPr>
        <p:spPr>
          <a:xfrm>
            <a:off x="11849101" y="6405494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14" name="Линия">
            <a:extLst>
              <a:ext uri="{FF2B5EF4-FFF2-40B4-BE49-F238E27FC236}">
                <a16:creationId xmlns:a16="http://schemas.microsoft.com/office/drawing/2014/main" id="{7A24721C-BF3A-058F-A0E4-960723B53C6B}"/>
              </a:ext>
            </a:extLst>
          </p:cNvPr>
          <p:cNvSpPr/>
          <p:nvPr/>
        </p:nvSpPr>
        <p:spPr>
          <a:xfrm>
            <a:off x="164392" y="820124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959DF-A1C9-49CD-B063-997EE5CE1D1A}"/>
              </a:ext>
            </a:extLst>
          </p:cNvPr>
          <p:cNvSpPr txBox="1"/>
          <p:nvPr/>
        </p:nvSpPr>
        <p:spPr>
          <a:xfrm>
            <a:off x="3886200" y="1041689"/>
            <a:ext cx="48386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Пункт 8. Утвердить и ввести в действие с 01 июля 2024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40FB5F-5077-4F1A-952C-F61C057E58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390" y="1098921"/>
            <a:ext cx="3361355" cy="4905039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0E5E45-9D97-409D-BFBB-BE65120406FE}"/>
              </a:ext>
            </a:extLst>
          </p:cNvPr>
          <p:cNvSpPr/>
          <p:nvPr/>
        </p:nvSpPr>
        <p:spPr>
          <a:xfrm>
            <a:off x="723327" y="430593"/>
            <a:ext cx="1382110" cy="3512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100" b="1" i="1" dirty="0">
                <a:solidFill>
                  <a:srgbClr val="00609D"/>
                </a:solidFill>
                <a:latin typeface="Montserrat" panose="00000500000000000000"/>
              </a:rPr>
              <a:t>ВУ-4ЖА</a:t>
            </a:r>
            <a:endParaRPr kumimoji="0" lang="ru-RU" sz="2100" b="1" i="1" u="none" strike="noStrike" kern="120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Montserrat" panose="0000050000000000000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241E19E-C42D-4224-B16B-FB2928653A33}"/>
              </a:ext>
            </a:extLst>
          </p:cNvPr>
          <p:cNvSpPr txBox="1"/>
          <p:nvPr/>
        </p:nvSpPr>
        <p:spPr>
          <a:xfrm>
            <a:off x="3886200" y="1388227"/>
            <a:ext cx="8060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Пункт 8.2. Документ «Порядок перехода на использование технического паспорта грузового вагона формы </a:t>
            </a:r>
            <a:r>
              <a:rPr lang="ru-RU" sz="1200" b="1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«ВУ-4ЖА»</a:t>
            </a:r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(Приложение № 11). 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38E7D92-935E-4950-931C-2C66AC848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8647" y="1914300"/>
            <a:ext cx="2675876" cy="4089661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81793C1-8370-4CDB-8F18-8B5BA6CC6602}"/>
              </a:ext>
            </a:extLst>
          </p:cNvPr>
          <p:cNvSpPr txBox="1"/>
          <p:nvPr/>
        </p:nvSpPr>
        <p:spPr>
          <a:xfrm>
            <a:off x="6721569" y="1914300"/>
            <a:ext cx="522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Пункт 2.3. Грузовые вагоны, изготавливаемые с 01.07.2024 г. должны комплектоваться техническим паспортом грузового вагона формы </a:t>
            </a:r>
            <a:r>
              <a:rPr lang="ru-RU" sz="1200" b="1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ВУ-4ЖА</a:t>
            </a:r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и листками учета комплектации грузового вагона составными частями.  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3470DBB-2010-4FDF-B342-7DB17E6338EE}"/>
              </a:ext>
            </a:extLst>
          </p:cNvPr>
          <p:cNvSpPr txBox="1"/>
          <p:nvPr/>
        </p:nvSpPr>
        <p:spPr>
          <a:xfrm>
            <a:off x="6721568" y="3266032"/>
            <a:ext cx="23005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Пункт 2.6. Переходный период для технического паспорта грузового вагона формы </a:t>
            </a:r>
            <a:r>
              <a:rPr lang="ru-RU" sz="1200" b="1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ВУ-4ЖА</a:t>
            </a:r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составляет до 01.01.2027 г.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6D9C88-A3D3-4BFB-8139-66C1E3B90033}"/>
              </a:ext>
            </a:extLst>
          </p:cNvPr>
          <p:cNvSpPr txBox="1"/>
          <p:nvPr/>
        </p:nvSpPr>
        <p:spPr>
          <a:xfrm>
            <a:off x="6721567" y="4870608"/>
            <a:ext cx="23005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Пункт 2.7. Переходный период для </a:t>
            </a:r>
            <a:r>
              <a:rPr lang="ru-RU" sz="1200" b="1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листка учета комплектации грузового вагона составными частями</a:t>
            </a:r>
            <a:r>
              <a:rPr lang="ru-RU" sz="12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 составляет до 01.01.2027 г.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59B1958-61E9-413E-A73A-92D3A12B22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5910" y="2801557"/>
            <a:ext cx="2761259" cy="3202403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41919810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4CA696CC-3DB0-0070-2D01-E13359D61F1A}"/>
              </a:ext>
            </a:extLst>
          </p:cNvPr>
          <p:cNvSpPr txBox="1">
            <a:spLocks/>
          </p:cNvSpPr>
          <p:nvPr/>
        </p:nvSpPr>
        <p:spPr>
          <a:xfrm>
            <a:off x="11849101" y="6405494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14" name="Линия">
            <a:extLst>
              <a:ext uri="{FF2B5EF4-FFF2-40B4-BE49-F238E27FC236}">
                <a16:creationId xmlns:a16="http://schemas.microsoft.com/office/drawing/2014/main" id="{7A24721C-BF3A-058F-A0E4-960723B53C6B}"/>
              </a:ext>
            </a:extLst>
          </p:cNvPr>
          <p:cNvSpPr/>
          <p:nvPr/>
        </p:nvSpPr>
        <p:spPr>
          <a:xfrm>
            <a:off x="164392" y="820124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0E5E45-9D97-409D-BFBB-BE65120406FE}"/>
              </a:ext>
            </a:extLst>
          </p:cNvPr>
          <p:cNvSpPr/>
          <p:nvPr/>
        </p:nvSpPr>
        <p:spPr>
          <a:xfrm>
            <a:off x="723327" y="430593"/>
            <a:ext cx="4764446" cy="3512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0">
              <a:lnSpc>
                <a:spcPts val="2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100" b="1" i="1" dirty="0">
                <a:solidFill>
                  <a:srgbClr val="00609D"/>
                </a:solidFill>
                <a:latin typeface="Montserrat" panose="00000500000000000000"/>
              </a:rPr>
              <a:t>ВУ-36 с листом комплектации</a:t>
            </a:r>
            <a:endParaRPr kumimoji="0" lang="ru-RU" sz="2100" b="1" i="1" u="none" strike="noStrike" kern="120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Montserrat" panose="00000500000000000000"/>
              <a:ea typeface="+mn-ea"/>
              <a:cs typeface="+mn-c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4575A3-52A2-4CDE-B03C-7CE1ECBE3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4128" y="988010"/>
            <a:ext cx="4098462" cy="524374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0E1D8-6168-481F-8D44-AB9544A3F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674" y="988010"/>
            <a:ext cx="4062374" cy="524374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3555073118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">
            <a:extLst>
              <a:ext uri="{FF2B5EF4-FFF2-40B4-BE49-F238E27FC236}">
                <a16:creationId xmlns:a16="http://schemas.microsoft.com/office/drawing/2014/main" id="{4CA696CC-3DB0-0070-2D01-E13359D61F1A}"/>
              </a:ext>
            </a:extLst>
          </p:cNvPr>
          <p:cNvSpPr txBox="1">
            <a:spLocks/>
          </p:cNvSpPr>
          <p:nvPr/>
        </p:nvSpPr>
        <p:spPr>
          <a:xfrm>
            <a:off x="11849101" y="6405494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14" name="Линия">
            <a:extLst>
              <a:ext uri="{FF2B5EF4-FFF2-40B4-BE49-F238E27FC236}">
                <a16:creationId xmlns:a16="http://schemas.microsoft.com/office/drawing/2014/main" id="{7A24721C-BF3A-058F-A0E4-960723B53C6B}"/>
              </a:ext>
            </a:extLst>
          </p:cNvPr>
          <p:cNvSpPr/>
          <p:nvPr/>
        </p:nvSpPr>
        <p:spPr>
          <a:xfrm>
            <a:off x="164392" y="820124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B959DF-A1C9-49CD-B063-997EE5CE1D1A}"/>
              </a:ext>
            </a:extLst>
          </p:cNvPr>
          <p:cNvSpPr txBox="1"/>
          <p:nvPr/>
        </p:nvSpPr>
        <p:spPr>
          <a:xfrm>
            <a:off x="6095999" y="2129786"/>
            <a:ext cx="564304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sz="14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Предназначен для применения на </a:t>
            </a:r>
            <a:br>
              <a:rPr lang="ru-RU" sz="14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заводах-изготовителях деталей и узлов  грузовых вагонов, вагоностроительных, вагоноремонтных и вагонных эксплуатационных предприятиях и обеспечения передачи информации о продукции от изготовителя потребителю путем нанесения на поверхность изделия графической маркировки и последующего ее считывания</a:t>
            </a:r>
            <a:endParaRPr lang="ru-RU" sz="1050" kern="0" dirty="0">
              <a:solidFill>
                <a:srgbClr val="00609D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F1C7E3-23EF-4D80-BACD-00E41B8ABA58}"/>
              </a:ext>
            </a:extLst>
          </p:cNvPr>
          <p:cNvSpPr txBox="1"/>
          <p:nvPr/>
        </p:nvSpPr>
        <p:spPr>
          <a:xfrm>
            <a:off x="6096000" y="4209727"/>
            <a:ext cx="575310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05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sz="1400" kern="0" dirty="0">
                <a:solidFill>
                  <a:srgbClr val="00609D"/>
                </a:solidFill>
                <a:latin typeface="Montserrat" panose="00000500000000000000" pitchFamily="2" charset="-52"/>
                <a:ea typeface="Tahoma" panose="020B0604030504040204" pitchFamily="34" charset="0"/>
                <a:cs typeface="Tahoma" panose="020B0604030504040204" pitchFamily="34" charset="0"/>
              </a:rPr>
              <a:t>Направлен на повышение производительности труда путем автоматизации учета деталей и узлов грузовых вагонов при изготовлении, обеспечения достоверности информации за счет автоматизированной идентификации, снижения трудозатрат на составление и заполнение учетных форм, а также на обеспечение прослеживаемости составных частей подвижного состава в течение жизненного цикла, противодействие эксплуатации нелегитимной и контрафактной продукции</a:t>
            </a:r>
            <a:endParaRPr lang="ru-RU" sz="1050" kern="0" dirty="0">
              <a:solidFill>
                <a:srgbClr val="00609D"/>
              </a:solidFill>
              <a:latin typeface="Montserrat" panose="00000500000000000000" pitchFamily="2" charset="-52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63D68A-529B-418E-A221-A93E78D4B7E6}"/>
              </a:ext>
            </a:extLst>
          </p:cNvPr>
          <p:cNvSpPr txBox="1"/>
          <p:nvPr/>
        </p:nvSpPr>
        <p:spPr>
          <a:xfrm>
            <a:off x="6095998" y="991504"/>
            <a:ext cx="56430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Цель</a:t>
            </a:r>
            <a:r>
              <a:rPr lang="en-US" sz="1400" b="1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:</a:t>
            </a:r>
            <a:r>
              <a:rPr lang="en-US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 </a:t>
            </a:r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автоматическое формирование электронных документов на вагон</a:t>
            </a:r>
            <a:r>
              <a:rPr lang="en-US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: </a:t>
            </a:r>
            <a:r>
              <a:rPr lang="ru-RU" sz="14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ВУ-1</a:t>
            </a:r>
            <a:r>
              <a:rPr lang="en-US" sz="1400" dirty="0">
                <a:solidFill>
                  <a:srgbClr val="00609D"/>
                </a:solidFill>
                <a:latin typeface="Montserrat" pitchFamily="2" charset="0"/>
              </a:rPr>
              <a:t>, </a:t>
            </a:r>
            <a:r>
              <a:rPr lang="ru-RU" sz="1400" dirty="0">
                <a:solidFill>
                  <a:srgbClr val="00609D"/>
                </a:solidFill>
                <a:latin typeface="Montserrat" pitchFamily="2" charset="0"/>
              </a:rPr>
              <a:t>ВУ-4М с расширенным листком учета комплектаций, Акт допуска</a:t>
            </a:r>
            <a:endParaRPr lang="ru-RU" sz="1400" kern="0" dirty="0">
              <a:solidFill>
                <a:srgbClr val="00609D"/>
              </a:solidFill>
              <a:latin typeface="Montserrat" pitchFamily="2" charset="0"/>
              <a:cs typeface="Arial"/>
            </a:endParaRPr>
          </a:p>
        </p:txBody>
      </p:sp>
      <p:sp>
        <p:nvSpPr>
          <p:cNvPr id="10" name="Текст 1">
            <a:extLst>
              <a:ext uri="{FF2B5EF4-FFF2-40B4-BE49-F238E27FC236}">
                <a16:creationId xmlns:a16="http://schemas.microsoft.com/office/drawing/2014/main" id="{F0844F1A-E32E-4D94-AEA5-C11FAA2FB8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528" y="108409"/>
            <a:ext cx="9446553" cy="643915"/>
          </a:xfrm>
        </p:spPr>
        <p:txBody>
          <a:bodyPr/>
          <a:lstStyle/>
          <a:p>
            <a:pPr marL="0" indent="0"/>
            <a:r>
              <a:rPr lang="ru-RU" sz="2000" i="1" dirty="0"/>
              <a:t>Детали и узлы, на которые предполагается нанесение идентификационной маркировки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C156B05-93C3-46FB-86F5-B0F9F3BE7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4226" y="3961756"/>
            <a:ext cx="3197363" cy="137674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611D4A-E683-4808-8AA1-8891A8BC4149}"/>
              </a:ext>
            </a:extLst>
          </p:cNvPr>
          <p:cNvSpPr txBox="1"/>
          <p:nvPr/>
        </p:nvSpPr>
        <p:spPr>
          <a:xfrm>
            <a:off x="3040678" y="5548265"/>
            <a:ext cx="2885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609D"/>
                </a:solidFill>
                <a:latin typeface="Montserrat" pitchFamily="2" charset="0"/>
              </a:rPr>
              <a:t>"Пример штрихового кода Code 128 без </a:t>
            </a:r>
            <a:br>
              <a:rPr lang="ru-RU" sz="1000" dirty="0">
                <a:solidFill>
                  <a:srgbClr val="00609D"/>
                </a:solidFill>
                <a:latin typeface="Montserrat" pitchFamily="2" charset="0"/>
              </a:rPr>
            </a:br>
            <a:r>
              <a:rPr lang="ru-RU" sz="1000" dirty="0">
                <a:solidFill>
                  <a:srgbClr val="00609D"/>
                </a:solidFill>
                <a:latin typeface="Montserrat" pitchFamily="2" charset="0"/>
              </a:rPr>
              <a:t>блока ИНФРАСШИРЕНИЕ"</a:t>
            </a:r>
            <a:endParaRPr lang="ru-RU" sz="1000" kern="0" dirty="0">
              <a:solidFill>
                <a:srgbClr val="00609D"/>
              </a:solidFill>
              <a:latin typeface="Montserrat" pitchFamily="2" charset="0"/>
              <a:cs typeface="Arial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751CD7B-9EB1-4E99-A109-6179E80B05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877" y="3690969"/>
            <a:ext cx="1841273" cy="17399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45F1159-3096-47CC-AF2A-BEE1BDA0316C}"/>
              </a:ext>
            </a:extLst>
          </p:cNvPr>
          <p:cNvSpPr txBox="1"/>
          <p:nvPr/>
        </p:nvSpPr>
        <p:spPr>
          <a:xfrm>
            <a:off x="145135" y="5548265"/>
            <a:ext cx="253597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dirty="0">
                <a:solidFill>
                  <a:srgbClr val="00609D"/>
                </a:solidFill>
                <a:latin typeface="Montserrat" pitchFamily="2" charset="0"/>
              </a:rPr>
              <a:t>"Пример штрихового кода QR без </a:t>
            </a:r>
            <a:br>
              <a:rPr lang="ru-RU" sz="1000" dirty="0">
                <a:solidFill>
                  <a:srgbClr val="00609D"/>
                </a:solidFill>
                <a:latin typeface="Montserrat" pitchFamily="2" charset="0"/>
              </a:rPr>
            </a:br>
            <a:r>
              <a:rPr lang="ru-RU" sz="1000" dirty="0">
                <a:solidFill>
                  <a:srgbClr val="00609D"/>
                </a:solidFill>
                <a:latin typeface="Montserrat" pitchFamily="2" charset="0"/>
              </a:rPr>
              <a:t>блока ИНФРАСШИРЕНИЕ"</a:t>
            </a:r>
            <a:endParaRPr lang="ru-RU" sz="1000" kern="0" dirty="0">
              <a:solidFill>
                <a:srgbClr val="00609D"/>
              </a:solidFill>
              <a:latin typeface="Montserrat" pitchFamily="2" charset="0"/>
              <a:cs typeface="Arial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A15979-2040-49E4-8569-D2A8C407F02A}"/>
              </a:ext>
            </a:extLst>
          </p:cNvPr>
          <p:cNvSpPr txBox="1"/>
          <p:nvPr/>
        </p:nvSpPr>
        <p:spPr>
          <a:xfrm>
            <a:off x="1069827" y="937448"/>
            <a:ext cx="4471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Форма этикетки</a:t>
            </a:r>
            <a:endParaRPr lang="ru-RU" sz="1400" kern="0" dirty="0">
              <a:solidFill>
                <a:srgbClr val="00609D"/>
              </a:solidFill>
              <a:latin typeface="Montserrat" pitchFamily="2" charset="0"/>
              <a:cs typeface="Arial"/>
            </a:endParaRP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6EBE9A0C-153C-420F-B357-D27760BFF984}"/>
              </a:ext>
            </a:extLst>
          </p:cNvPr>
          <p:cNvSpPr/>
          <p:nvPr/>
        </p:nvSpPr>
        <p:spPr>
          <a:xfrm>
            <a:off x="1069827" y="1327599"/>
            <a:ext cx="4471759" cy="2004776"/>
          </a:xfrm>
          <a:prstGeom prst="roundRect">
            <a:avLst/>
          </a:prstGeom>
          <a:solidFill>
            <a:srgbClr val="FFFFFF"/>
          </a:solidFill>
          <a:ln w="25400" cap="flat">
            <a:solidFill>
              <a:schemeClr val="tx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A6C4506-3892-4799-B268-8A611C2539F0}"/>
              </a:ext>
            </a:extLst>
          </p:cNvPr>
          <p:cNvSpPr txBox="1"/>
          <p:nvPr/>
        </p:nvSpPr>
        <p:spPr>
          <a:xfrm>
            <a:off x="3058879" y="1481849"/>
            <a:ext cx="2329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kern="0" dirty="0">
                <a:latin typeface="Montserrat" pitchFamily="2" charset="0"/>
                <a:cs typeface="Arial"/>
              </a:rPr>
              <a:t>АО МТЗ ТРАНСМАШ</a:t>
            </a:r>
          </a:p>
          <a:p>
            <a:pPr algn="ctr"/>
            <a:r>
              <a:rPr lang="ru-RU" sz="1400" b="1" kern="0" dirty="0">
                <a:latin typeface="Montserrat" pitchFamily="2" charset="0"/>
                <a:cs typeface="Arial"/>
              </a:rPr>
              <a:t>им. А.А. Егоренкова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2EEDC1C-4DC6-4C48-B24F-440A808D9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4411" y="1556987"/>
            <a:ext cx="1605561" cy="158532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443F3D5-36D7-4E4D-8A99-C2050EE28E0E}"/>
              </a:ext>
            </a:extLst>
          </p:cNvPr>
          <p:cNvSpPr txBox="1"/>
          <p:nvPr/>
        </p:nvSpPr>
        <p:spPr>
          <a:xfrm>
            <a:off x="3037870" y="2052678"/>
            <a:ext cx="24362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300" b="1" kern="0" dirty="0">
                <a:latin typeface="Montserrat" pitchFamily="2" charset="0"/>
                <a:cs typeface="Arial"/>
              </a:rPr>
              <a:t>Воздухораспределитель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A839F48-7672-45CB-BB47-BC2BD4361B30}"/>
              </a:ext>
            </a:extLst>
          </p:cNvPr>
          <p:cNvSpPr txBox="1"/>
          <p:nvPr/>
        </p:nvSpPr>
        <p:spPr>
          <a:xfrm>
            <a:off x="3586541" y="2386453"/>
            <a:ext cx="12745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kern="0" dirty="0">
                <a:latin typeface="Montserrat" pitchFamily="2" charset="0"/>
                <a:cs typeface="Arial"/>
              </a:rPr>
              <a:t>483А.000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80AE22A-1DF5-4942-B083-CFC689895FE8}"/>
              </a:ext>
            </a:extLst>
          </p:cNvPr>
          <p:cNvSpPr txBox="1"/>
          <p:nvPr/>
        </p:nvSpPr>
        <p:spPr>
          <a:xfrm>
            <a:off x="3197585" y="2747365"/>
            <a:ext cx="20807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kern="0" dirty="0">
                <a:latin typeface="Montserrat" pitchFamily="2" charset="0"/>
                <a:cs typeface="Arial"/>
              </a:rPr>
              <a:t>0006 001138 02.26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63BFD53D-0000-4233-9127-042928F1A8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900" y="3038835"/>
            <a:ext cx="631011" cy="25988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694453986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Линия">
            <a:extLst>
              <a:ext uri="{FF2B5EF4-FFF2-40B4-BE49-F238E27FC236}">
                <a16:creationId xmlns:a16="http://schemas.microsoft.com/office/drawing/2014/main" id="{ACE27117-1FE6-4BF3-B627-5FE083D1C635}"/>
              </a:ext>
            </a:extLst>
          </p:cNvPr>
          <p:cNvSpPr/>
          <p:nvPr/>
        </p:nvSpPr>
        <p:spPr>
          <a:xfrm>
            <a:off x="164392" y="820124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Рукописный ввод 4">
                <a:extLst>
                  <a:ext uri="{FF2B5EF4-FFF2-40B4-BE49-F238E27FC236}">
                    <a16:creationId xmlns:a16="http://schemas.microsoft.com/office/drawing/2014/main" id="{FBD49876-1B1A-8678-FFB8-52D19C790E3C}"/>
                  </a:ext>
                </a:extLst>
              </p14:cNvPr>
              <p14:cNvContentPartPr/>
              <p14:nvPr/>
            </p14:nvContentPartPr>
            <p14:xfrm>
              <a:off x="10750604" y="6307964"/>
              <a:ext cx="27000" cy="360"/>
            </p14:xfrm>
          </p:contentPart>
        </mc:Choice>
        <mc:Fallback xmlns="">
          <p:pic>
            <p:nvPicPr>
              <p:cNvPr id="5" name="Рукописный ввод 4">
                <a:extLst>
                  <a:ext uri="{FF2B5EF4-FFF2-40B4-BE49-F238E27FC236}">
                    <a16:creationId xmlns:a16="http://schemas.microsoft.com/office/drawing/2014/main" id="{FBD49876-1B1A-8678-FFB8-52D19C790E3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687964" y="6244964"/>
                <a:ext cx="15264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6B06246-9DE4-834E-E32E-0D05512A575A}"/>
              </a:ext>
            </a:extLst>
          </p:cNvPr>
          <p:cNvSpPr/>
          <p:nvPr/>
        </p:nvSpPr>
        <p:spPr>
          <a:xfrm>
            <a:off x="352425" y="6307964"/>
            <a:ext cx="5040300" cy="2550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BD1B846-C7F7-D2F3-4D73-356AA43AF6C7}"/>
              </a:ext>
            </a:extLst>
          </p:cNvPr>
          <p:cNvSpPr txBox="1"/>
          <p:nvPr/>
        </p:nvSpPr>
        <p:spPr>
          <a:xfrm>
            <a:off x="121615" y="3265697"/>
            <a:ext cx="1800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Балка надрессорная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7 заводов-изготовителей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A3C27D0-BD91-E8C2-B86C-5113EE1FB6AF}"/>
              </a:ext>
            </a:extLst>
          </p:cNvPr>
          <p:cNvSpPr txBox="1"/>
          <p:nvPr/>
        </p:nvSpPr>
        <p:spPr>
          <a:xfrm>
            <a:off x="5426894" y="4173191"/>
            <a:ext cx="6319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Вагон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DD0511E0-665F-EACB-220C-F0B33C77454F}"/>
              </a:ext>
            </a:extLst>
          </p:cNvPr>
          <p:cNvSpPr txBox="1"/>
          <p:nvPr/>
        </p:nvSpPr>
        <p:spPr>
          <a:xfrm>
            <a:off x="2222437" y="6315656"/>
            <a:ext cx="164737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Авторежим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2 завода-изготовителя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7E410B66-A126-06ED-1B41-1F85DD83F7D8}"/>
              </a:ext>
            </a:extLst>
          </p:cNvPr>
          <p:cNvSpPr txBox="1"/>
          <p:nvPr/>
        </p:nvSpPr>
        <p:spPr>
          <a:xfrm>
            <a:off x="10195608" y="2619944"/>
            <a:ext cx="1800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Автосцепка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6 заводов-изготовителей</a:t>
            </a:r>
          </a:p>
        </p:txBody>
      </p:sp>
      <p:pic>
        <p:nvPicPr>
          <p:cNvPr id="86" name="Рисунок 85">
            <a:extLst>
              <a:ext uri="{FF2B5EF4-FFF2-40B4-BE49-F238E27FC236}">
                <a16:creationId xmlns:a16="http://schemas.microsoft.com/office/drawing/2014/main" id="{6CBF6033-1097-E65C-A8D7-F626E9D44C2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15" y="2556088"/>
            <a:ext cx="1822657" cy="637930"/>
          </a:xfrm>
          <a:prstGeom prst="rect">
            <a:avLst/>
          </a:prstGeom>
        </p:spPr>
      </p:pic>
      <p:pic>
        <p:nvPicPr>
          <p:cNvPr id="87" name="Рисунок 86">
            <a:extLst>
              <a:ext uri="{FF2B5EF4-FFF2-40B4-BE49-F238E27FC236}">
                <a16:creationId xmlns:a16="http://schemas.microsoft.com/office/drawing/2014/main" id="{E3EC5058-686A-5573-CFEF-E26371335F7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50" b="10871"/>
          <a:stretch/>
        </p:blipFill>
        <p:spPr>
          <a:xfrm>
            <a:off x="2379380" y="5498313"/>
            <a:ext cx="1191558" cy="867208"/>
          </a:xfrm>
          <a:prstGeom prst="rect">
            <a:avLst/>
          </a:prstGeom>
        </p:spPr>
      </p:pic>
      <p:pic>
        <p:nvPicPr>
          <p:cNvPr id="88" name="Рисунок 87">
            <a:extLst>
              <a:ext uri="{FF2B5EF4-FFF2-40B4-BE49-F238E27FC236}">
                <a16:creationId xmlns:a16="http://schemas.microsoft.com/office/drawing/2014/main" id="{5746D5C4-82A7-D758-23C2-7B11A3ACFA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6495" y="1717908"/>
            <a:ext cx="1488026" cy="803534"/>
          </a:xfrm>
          <a:prstGeom prst="rect">
            <a:avLst/>
          </a:prstGeom>
        </p:spPr>
      </p:pic>
      <p:pic>
        <p:nvPicPr>
          <p:cNvPr id="89" name="Рисунок 88">
            <a:extLst>
              <a:ext uri="{FF2B5EF4-FFF2-40B4-BE49-F238E27FC236}">
                <a16:creationId xmlns:a16="http://schemas.microsoft.com/office/drawing/2014/main" id="{6C3648FE-93E0-A37C-FADB-8B0EBD750D4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3" t="17609" b="15396"/>
          <a:stretch/>
        </p:blipFill>
        <p:spPr>
          <a:xfrm>
            <a:off x="8456749" y="862867"/>
            <a:ext cx="1251506" cy="895319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3D1E77F2-4D20-EB26-8B97-FC8A188F7FDB}"/>
              </a:ext>
            </a:extLst>
          </p:cNvPr>
          <p:cNvSpPr txBox="1"/>
          <p:nvPr/>
        </p:nvSpPr>
        <p:spPr>
          <a:xfrm>
            <a:off x="8132243" y="1804329"/>
            <a:ext cx="19736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Аппарат поглощающий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12 заводов-изготовителей</a:t>
            </a:r>
          </a:p>
        </p:txBody>
      </p:sp>
      <p:pic>
        <p:nvPicPr>
          <p:cNvPr id="91" name="Рисунок 90">
            <a:extLst>
              <a:ext uri="{FF2B5EF4-FFF2-40B4-BE49-F238E27FC236}">
                <a16:creationId xmlns:a16="http://schemas.microsoft.com/office/drawing/2014/main" id="{74A88A50-0305-F6AF-8967-9DA47B564DF3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5" t="25680" r="3961" b="20117"/>
          <a:stretch/>
        </p:blipFill>
        <p:spPr>
          <a:xfrm>
            <a:off x="4138457" y="3109656"/>
            <a:ext cx="3288022" cy="1092434"/>
          </a:xfrm>
          <a:prstGeom prst="rect">
            <a:avLst/>
          </a:prstGeom>
        </p:spPr>
      </p:pic>
      <p:pic>
        <p:nvPicPr>
          <p:cNvPr id="92" name="Рисунок 91">
            <a:extLst>
              <a:ext uri="{FF2B5EF4-FFF2-40B4-BE49-F238E27FC236}">
                <a16:creationId xmlns:a16="http://schemas.microsoft.com/office/drawing/2014/main" id="{EC437A58-4F45-4AEE-B6C9-EB32AE9A58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00" y="981526"/>
            <a:ext cx="1145203" cy="861916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9C311CE9-94E6-099E-AA0C-C4CF4F048E0C}"/>
              </a:ext>
            </a:extLst>
          </p:cNvPr>
          <p:cNvSpPr txBox="1"/>
          <p:nvPr/>
        </p:nvSpPr>
        <p:spPr>
          <a:xfrm>
            <a:off x="27617" y="1927845"/>
            <a:ext cx="209384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Воздухораспределитель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2 завода-изготовителя</a:t>
            </a:r>
          </a:p>
        </p:txBody>
      </p:sp>
      <p:pic>
        <p:nvPicPr>
          <p:cNvPr id="94" name="Рисунок 93">
            <a:extLst>
              <a:ext uri="{FF2B5EF4-FFF2-40B4-BE49-F238E27FC236}">
                <a16:creationId xmlns:a16="http://schemas.microsoft.com/office/drawing/2014/main" id="{1000C8C0-3EFA-2586-957A-3DB10B15651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1899" y="822901"/>
            <a:ext cx="1530089" cy="1020541"/>
          </a:xfrm>
          <a:prstGeom prst="rect">
            <a:avLst/>
          </a:prstGeom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95635A50-3BAE-DD08-55E7-A9A61D59BF58}"/>
              </a:ext>
            </a:extLst>
          </p:cNvPr>
          <p:cNvSpPr txBox="1"/>
          <p:nvPr/>
        </p:nvSpPr>
        <p:spPr>
          <a:xfrm>
            <a:off x="6166698" y="1823535"/>
            <a:ext cx="1800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 err="1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Запасн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ы</a:t>
            </a: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й резервуар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7 заводов-изготовителей</a:t>
            </a:r>
          </a:p>
        </p:txBody>
      </p:sp>
      <p:pic>
        <p:nvPicPr>
          <p:cNvPr id="96" name="Рисунок 95">
            <a:extLst>
              <a:ext uri="{FF2B5EF4-FFF2-40B4-BE49-F238E27FC236}">
                <a16:creationId xmlns:a16="http://schemas.microsoft.com/office/drawing/2014/main" id="{E2E023A9-3D00-7C3F-4B29-7EB3E8907CE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685" y="947837"/>
            <a:ext cx="1145203" cy="887012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4E5EE3D9-4853-C64D-A792-381F23562193}"/>
              </a:ext>
            </a:extLst>
          </p:cNvPr>
          <p:cNvSpPr txBox="1"/>
          <p:nvPr/>
        </p:nvSpPr>
        <p:spPr>
          <a:xfrm>
            <a:off x="4287532" y="1827743"/>
            <a:ext cx="16401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2692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Пружины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2692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4 завода-изготовителя</a:t>
            </a:r>
          </a:p>
        </p:txBody>
      </p:sp>
      <p:pic>
        <p:nvPicPr>
          <p:cNvPr id="98" name="Рисунок 97">
            <a:extLst>
              <a:ext uri="{FF2B5EF4-FFF2-40B4-BE49-F238E27FC236}">
                <a16:creationId xmlns:a16="http://schemas.microsoft.com/office/drawing/2014/main" id="{3F8280F6-A321-D6A9-4AF4-49B58A38EBC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4360" y="3376119"/>
            <a:ext cx="1611555" cy="1074370"/>
          </a:xfrm>
          <a:prstGeom prst="rect">
            <a:avLst/>
          </a:prstGeom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4CAC201D-19F1-9264-9EAC-5B472DD4A6EE}"/>
              </a:ext>
            </a:extLst>
          </p:cNvPr>
          <p:cNvSpPr txBox="1"/>
          <p:nvPr/>
        </p:nvSpPr>
        <p:spPr>
          <a:xfrm>
            <a:off x="10269892" y="4325571"/>
            <a:ext cx="1800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Рама боковая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7 заводов-изготовителей</a:t>
            </a:r>
          </a:p>
        </p:txBody>
      </p:sp>
      <p:pic>
        <p:nvPicPr>
          <p:cNvPr id="100" name="Рисунок 99">
            <a:extLst>
              <a:ext uri="{FF2B5EF4-FFF2-40B4-BE49-F238E27FC236}">
                <a16:creationId xmlns:a16="http://schemas.microsoft.com/office/drawing/2014/main" id="{AFCE284F-733A-4F82-0E7F-6D568E878CD9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34" t="28818" r="5069" b="34303"/>
          <a:stretch/>
        </p:blipFill>
        <p:spPr>
          <a:xfrm>
            <a:off x="2345715" y="1208895"/>
            <a:ext cx="1581772" cy="660652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61001977-DFCD-BF11-CFB6-F1DF805595EC}"/>
              </a:ext>
            </a:extLst>
          </p:cNvPr>
          <p:cNvSpPr txBox="1"/>
          <p:nvPr/>
        </p:nvSpPr>
        <p:spPr>
          <a:xfrm>
            <a:off x="2257607" y="1818325"/>
            <a:ext cx="18004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Триангель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6 заводов-изготовителей</a:t>
            </a:r>
          </a:p>
        </p:txBody>
      </p:sp>
      <p:pic>
        <p:nvPicPr>
          <p:cNvPr id="102" name="Рисунок 101">
            <a:extLst>
              <a:ext uri="{FF2B5EF4-FFF2-40B4-BE49-F238E27FC236}">
                <a16:creationId xmlns:a16="http://schemas.microsoft.com/office/drawing/2014/main" id="{A6DF78B0-F4E1-4932-A360-F277192170A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5" t="4805" r="6770" b="8922"/>
          <a:stretch/>
        </p:blipFill>
        <p:spPr>
          <a:xfrm>
            <a:off x="457029" y="3886299"/>
            <a:ext cx="1105261" cy="825455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823C5016-11A9-5DB0-623A-5786E500D242}"/>
              </a:ext>
            </a:extLst>
          </p:cNvPr>
          <p:cNvSpPr txBox="1"/>
          <p:nvPr/>
        </p:nvSpPr>
        <p:spPr>
          <a:xfrm>
            <a:off x="129917" y="4719151"/>
            <a:ext cx="180049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Хомут тяговый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b="1" kern="0" dirty="0">
                <a:solidFill>
                  <a:srgbClr val="00609D"/>
                </a:solidFill>
                <a:latin typeface="Arial" charset="0"/>
                <a:cs typeface="Arial" charset="0"/>
                <a:sym typeface="Arial"/>
              </a:rPr>
              <a:t>9</a:t>
            </a: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 заводов-изготовителей</a:t>
            </a:r>
          </a:p>
        </p:txBody>
      </p:sp>
      <p:pic>
        <p:nvPicPr>
          <p:cNvPr id="104" name="Рисунок 103">
            <a:extLst>
              <a:ext uri="{FF2B5EF4-FFF2-40B4-BE49-F238E27FC236}">
                <a16:creationId xmlns:a16="http://schemas.microsoft.com/office/drawing/2014/main" id="{D91FCF9C-8FF3-4105-DA7C-1C6DB411966D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25" t="16483" r="7888" b="16165"/>
          <a:stretch/>
        </p:blipFill>
        <p:spPr>
          <a:xfrm>
            <a:off x="520860" y="5498313"/>
            <a:ext cx="1191558" cy="782373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9915685C-2022-EEC7-CDB9-32557933D790}"/>
              </a:ext>
            </a:extLst>
          </p:cNvPr>
          <p:cNvSpPr txBox="1"/>
          <p:nvPr/>
        </p:nvSpPr>
        <p:spPr>
          <a:xfrm>
            <a:off x="212286" y="6267185"/>
            <a:ext cx="17443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Цилиндр тормозной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2 завода-изготовителя</a:t>
            </a:r>
          </a:p>
        </p:txBody>
      </p:sp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D5E13986-E3E1-CCA8-4DB3-1B16DF828F8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7149" flipH="1">
            <a:off x="7373359" y="4780509"/>
            <a:ext cx="1143599" cy="452285"/>
          </a:xfrm>
          <a:prstGeom prst="rect">
            <a:avLst/>
          </a:prstGeom>
        </p:spPr>
      </p:pic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A6281295-9E38-05F0-4D9F-410E96E2377A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0288">
            <a:off x="4742110" y="4957292"/>
            <a:ext cx="1176704" cy="261036"/>
          </a:xfrm>
          <a:prstGeom prst="rect">
            <a:avLst/>
          </a:prstGeom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0B96FCDC-2E01-ED27-3F18-239E37EA93A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90938">
            <a:off x="7604873" y="5736920"/>
            <a:ext cx="589766" cy="764866"/>
          </a:xfrm>
          <a:prstGeom prst="rect">
            <a:avLst/>
          </a:prstGeom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FA3CC1EF-C23E-3E12-5399-107744A2436D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192" y="5836678"/>
            <a:ext cx="945596" cy="537971"/>
          </a:xfrm>
          <a:prstGeom prst="rect">
            <a:avLst/>
          </a:prstGeom>
        </p:spPr>
      </p:pic>
      <p:pic>
        <p:nvPicPr>
          <p:cNvPr id="110" name="Рисунок 109">
            <a:extLst>
              <a:ext uri="{FF2B5EF4-FFF2-40B4-BE49-F238E27FC236}">
                <a16:creationId xmlns:a16="http://schemas.microsoft.com/office/drawing/2014/main" id="{89DECF62-56D9-08B4-BBB7-4079A0852DDA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7921" y="5162365"/>
            <a:ext cx="1708260" cy="996730"/>
          </a:xfrm>
          <a:prstGeom prst="rect">
            <a:avLst/>
          </a:prstGeom>
        </p:spPr>
      </p:pic>
      <p:sp>
        <p:nvSpPr>
          <p:cNvPr id="111" name="TextBox 110">
            <a:extLst>
              <a:ext uri="{FF2B5EF4-FFF2-40B4-BE49-F238E27FC236}">
                <a16:creationId xmlns:a16="http://schemas.microsoft.com/office/drawing/2014/main" id="{F0E18360-1B29-6496-FEF8-6F39AD39AEBF}"/>
              </a:ext>
            </a:extLst>
          </p:cNvPr>
          <p:cNvSpPr txBox="1"/>
          <p:nvPr/>
        </p:nvSpPr>
        <p:spPr>
          <a:xfrm>
            <a:off x="10176538" y="6145839"/>
            <a:ext cx="18710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Колесная пара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18 заводов-изготовителей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283CEED-D968-D18D-AF51-92F26B760B96}"/>
              </a:ext>
            </a:extLst>
          </p:cNvPr>
          <p:cNvSpPr txBox="1"/>
          <p:nvPr/>
        </p:nvSpPr>
        <p:spPr>
          <a:xfrm>
            <a:off x="4450498" y="5336638"/>
            <a:ext cx="187102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Ось чистовая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11 заводов-изготовителей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F96D709-A911-27BC-E3BD-6CBD7DF46FE4}"/>
              </a:ext>
            </a:extLst>
          </p:cNvPr>
          <p:cNvSpPr txBox="1"/>
          <p:nvPr/>
        </p:nvSpPr>
        <p:spPr>
          <a:xfrm>
            <a:off x="7085143" y="5219317"/>
            <a:ext cx="1800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Ось черновая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8 заводов-изготовителей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2A9A1C58-502F-3DBE-51BF-99C029EFEEA8}"/>
              </a:ext>
            </a:extLst>
          </p:cNvPr>
          <p:cNvSpPr txBox="1"/>
          <p:nvPr/>
        </p:nvSpPr>
        <p:spPr>
          <a:xfrm>
            <a:off x="4665893" y="6395674"/>
            <a:ext cx="16401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Подшипник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4 завода-изготовителя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3C4CB43E-1340-207F-583A-F631D872CFEC}"/>
              </a:ext>
            </a:extLst>
          </p:cNvPr>
          <p:cNvSpPr txBox="1"/>
          <p:nvPr/>
        </p:nvSpPr>
        <p:spPr>
          <a:xfrm>
            <a:off x="6952094" y="6393699"/>
            <a:ext cx="193354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Колесо цельнокатаное</a:t>
            </a:r>
          </a:p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1" i="0" u="none" strike="noStrike" kern="0" cap="none" spc="0" normalizeH="0" baseline="0" noProof="0" dirty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  <a:sym typeface="Arial"/>
              </a:rPr>
              <a:t>6 заводов-изготовителей</a:t>
            </a:r>
          </a:p>
        </p:txBody>
      </p:sp>
      <p:sp>
        <p:nvSpPr>
          <p:cNvPr id="116" name="Знак ''плюс'' 115">
            <a:extLst>
              <a:ext uri="{FF2B5EF4-FFF2-40B4-BE49-F238E27FC236}">
                <a16:creationId xmlns:a16="http://schemas.microsoft.com/office/drawing/2014/main" id="{88589B6D-4B08-E4D5-1E8A-1C805E2B3C1A}"/>
              </a:ext>
            </a:extLst>
          </p:cNvPr>
          <p:cNvSpPr/>
          <p:nvPr/>
        </p:nvSpPr>
        <p:spPr>
          <a:xfrm>
            <a:off x="6554924" y="5612077"/>
            <a:ext cx="325138" cy="310896"/>
          </a:xfrm>
          <a:prstGeom prst="mathPlus">
            <a:avLst/>
          </a:prstGeom>
          <a:solidFill>
            <a:srgbClr val="CAF1F1"/>
          </a:solidFill>
          <a:ln w="12700">
            <a:solidFill>
              <a:srgbClr val="00609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56B20CD-DC63-CE8B-3082-2EADAC88619E}"/>
              </a:ext>
            </a:extLst>
          </p:cNvPr>
          <p:cNvSpPr/>
          <p:nvPr/>
        </p:nvSpPr>
        <p:spPr>
          <a:xfrm>
            <a:off x="4450498" y="4691719"/>
            <a:ext cx="4522052" cy="2138849"/>
          </a:xfrm>
          <a:prstGeom prst="round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D2F02CA7-DC50-CB08-ACF9-9DB3D58292D7}"/>
              </a:ext>
            </a:extLst>
          </p:cNvPr>
          <p:cNvSpPr/>
          <p:nvPr/>
        </p:nvSpPr>
        <p:spPr>
          <a:xfrm>
            <a:off x="9201150" y="5755872"/>
            <a:ext cx="889663" cy="184438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:a16="http://schemas.microsoft.com/office/drawing/2014/main" id="{E640EC39-CD8B-9D18-0934-8FEFF82E0849}"/>
              </a:ext>
            </a:extLst>
          </p:cNvPr>
          <p:cNvSpPr/>
          <p:nvPr/>
        </p:nvSpPr>
        <p:spPr>
          <a:xfrm>
            <a:off x="3209925" y="4286250"/>
            <a:ext cx="1285875" cy="1162050"/>
          </a:xfrm>
          <a:custGeom>
            <a:avLst/>
            <a:gdLst>
              <a:gd name="connsiteX0" fmla="*/ 0 w 1285875"/>
              <a:gd name="connsiteY0" fmla="*/ 1162050 h 1162050"/>
              <a:gd name="connsiteX1" fmla="*/ 1285875 w 1285875"/>
              <a:gd name="connsiteY1" fmla="*/ 0 h 1162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85875" h="1162050">
                <a:moveTo>
                  <a:pt x="0" y="1162050"/>
                </a:moveTo>
                <a:cubicBezTo>
                  <a:pt x="516731" y="685800"/>
                  <a:pt x="1033463" y="209550"/>
                  <a:pt x="128587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Полилиния: фигура 116">
            <a:extLst>
              <a:ext uri="{FF2B5EF4-FFF2-40B4-BE49-F238E27FC236}">
                <a16:creationId xmlns:a16="http://schemas.microsoft.com/office/drawing/2014/main" id="{03CB3579-2157-E275-2E92-2E629798DCE7}"/>
              </a:ext>
            </a:extLst>
          </p:cNvPr>
          <p:cNvSpPr/>
          <p:nvPr/>
        </p:nvSpPr>
        <p:spPr>
          <a:xfrm>
            <a:off x="1857375" y="4191000"/>
            <a:ext cx="2400300" cy="1257300"/>
          </a:xfrm>
          <a:custGeom>
            <a:avLst/>
            <a:gdLst>
              <a:gd name="connsiteX0" fmla="*/ 0 w 2400300"/>
              <a:gd name="connsiteY0" fmla="*/ 1257300 h 1257300"/>
              <a:gd name="connsiteX1" fmla="*/ 2400300 w 2400300"/>
              <a:gd name="connsiteY1" fmla="*/ 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400300" h="1257300">
                <a:moveTo>
                  <a:pt x="0" y="1257300"/>
                </a:moveTo>
                <a:lnTo>
                  <a:pt x="240030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8" name="Полилиния: фигура 117">
            <a:extLst>
              <a:ext uri="{FF2B5EF4-FFF2-40B4-BE49-F238E27FC236}">
                <a16:creationId xmlns:a16="http://schemas.microsoft.com/office/drawing/2014/main" id="{12C0ABF1-C14B-0EBC-55BD-83330B7DA906}"/>
              </a:ext>
            </a:extLst>
          </p:cNvPr>
          <p:cNvSpPr/>
          <p:nvPr/>
        </p:nvSpPr>
        <p:spPr>
          <a:xfrm>
            <a:off x="1819275" y="3933825"/>
            <a:ext cx="2257425" cy="361950"/>
          </a:xfrm>
          <a:custGeom>
            <a:avLst/>
            <a:gdLst>
              <a:gd name="connsiteX0" fmla="*/ 0 w 2257425"/>
              <a:gd name="connsiteY0" fmla="*/ 361950 h 361950"/>
              <a:gd name="connsiteX1" fmla="*/ 2257425 w 2257425"/>
              <a:gd name="connsiteY1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257425" h="361950">
                <a:moveTo>
                  <a:pt x="0" y="361950"/>
                </a:moveTo>
                <a:lnTo>
                  <a:pt x="2257425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Полилиния: фигура 118">
            <a:extLst>
              <a:ext uri="{FF2B5EF4-FFF2-40B4-BE49-F238E27FC236}">
                <a16:creationId xmlns:a16="http://schemas.microsoft.com/office/drawing/2014/main" id="{A21C9996-D7C9-FE3E-3DDB-FA730F578061}"/>
              </a:ext>
            </a:extLst>
          </p:cNvPr>
          <p:cNvSpPr/>
          <p:nvPr/>
        </p:nvSpPr>
        <p:spPr>
          <a:xfrm>
            <a:off x="2181225" y="2905125"/>
            <a:ext cx="1895475" cy="676275"/>
          </a:xfrm>
          <a:custGeom>
            <a:avLst/>
            <a:gdLst>
              <a:gd name="connsiteX0" fmla="*/ 0 w 1895475"/>
              <a:gd name="connsiteY0" fmla="*/ 0 h 676275"/>
              <a:gd name="connsiteX1" fmla="*/ 1895475 w 1895475"/>
              <a:gd name="connsiteY1" fmla="*/ 676275 h 676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95475" h="676275">
                <a:moveTo>
                  <a:pt x="0" y="0"/>
                </a:moveTo>
                <a:lnTo>
                  <a:pt x="1895475" y="67627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Полилиния: фигура 119">
            <a:extLst>
              <a:ext uri="{FF2B5EF4-FFF2-40B4-BE49-F238E27FC236}">
                <a16:creationId xmlns:a16="http://schemas.microsoft.com/office/drawing/2014/main" id="{23EC6951-4F3D-B5DA-C866-A6572F4122D2}"/>
              </a:ext>
            </a:extLst>
          </p:cNvPr>
          <p:cNvSpPr/>
          <p:nvPr/>
        </p:nvSpPr>
        <p:spPr>
          <a:xfrm>
            <a:off x="2085975" y="2181225"/>
            <a:ext cx="2019300" cy="1114425"/>
          </a:xfrm>
          <a:custGeom>
            <a:avLst/>
            <a:gdLst>
              <a:gd name="connsiteX0" fmla="*/ 0 w 2019300"/>
              <a:gd name="connsiteY0" fmla="*/ 0 h 1114425"/>
              <a:gd name="connsiteX1" fmla="*/ 2019300 w 2019300"/>
              <a:gd name="connsiteY1" fmla="*/ 1114425 h 111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19300" h="1114425">
                <a:moveTo>
                  <a:pt x="0" y="0"/>
                </a:moveTo>
                <a:lnTo>
                  <a:pt x="2019300" y="111442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Полилиния: фигура 120">
            <a:extLst>
              <a:ext uri="{FF2B5EF4-FFF2-40B4-BE49-F238E27FC236}">
                <a16:creationId xmlns:a16="http://schemas.microsoft.com/office/drawing/2014/main" id="{DE2F24C9-4128-31A0-C2B4-7042E1516959}"/>
              </a:ext>
            </a:extLst>
          </p:cNvPr>
          <p:cNvSpPr/>
          <p:nvPr/>
        </p:nvSpPr>
        <p:spPr>
          <a:xfrm>
            <a:off x="3914775" y="2324100"/>
            <a:ext cx="1066800" cy="771525"/>
          </a:xfrm>
          <a:custGeom>
            <a:avLst/>
            <a:gdLst>
              <a:gd name="connsiteX0" fmla="*/ 0 w 1066800"/>
              <a:gd name="connsiteY0" fmla="*/ 0 h 771525"/>
              <a:gd name="connsiteX1" fmla="*/ 1066800 w 1066800"/>
              <a:gd name="connsiteY1" fmla="*/ 771525 h 771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66800" h="771525">
                <a:moveTo>
                  <a:pt x="0" y="0"/>
                </a:moveTo>
                <a:lnTo>
                  <a:pt x="1066800" y="771525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Полилиния: фигура 121">
            <a:extLst>
              <a:ext uri="{FF2B5EF4-FFF2-40B4-BE49-F238E27FC236}">
                <a16:creationId xmlns:a16="http://schemas.microsoft.com/office/drawing/2014/main" id="{2D9A1D20-5314-CAB2-9A5B-2D8DC67E5876}"/>
              </a:ext>
            </a:extLst>
          </p:cNvPr>
          <p:cNvSpPr/>
          <p:nvPr/>
        </p:nvSpPr>
        <p:spPr>
          <a:xfrm>
            <a:off x="5267325" y="2324100"/>
            <a:ext cx="104775" cy="800100"/>
          </a:xfrm>
          <a:custGeom>
            <a:avLst/>
            <a:gdLst>
              <a:gd name="connsiteX0" fmla="*/ 0 w 104775"/>
              <a:gd name="connsiteY0" fmla="*/ 0 h 800100"/>
              <a:gd name="connsiteX1" fmla="*/ 104775 w 104775"/>
              <a:gd name="connsiteY1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04775" h="800100">
                <a:moveTo>
                  <a:pt x="0" y="0"/>
                </a:moveTo>
                <a:lnTo>
                  <a:pt x="104775" y="8001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Полилиния: фигура 122">
            <a:extLst>
              <a:ext uri="{FF2B5EF4-FFF2-40B4-BE49-F238E27FC236}">
                <a16:creationId xmlns:a16="http://schemas.microsoft.com/office/drawing/2014/main" id="{B91B0164-204C-335A-895C-9AB4719BF522}"/>
              </a:ext>
            </a:extLst>
          </p:cNvPr>
          <p:cNvSpPr/>
          <p:nvPr/>
        </p:nvSpPr>
        <p:spPr>
          <a:xfrm>
            <a:off x="6267450" y="2324100"/>
            <a:ext cx="590550" cy="790575"/>
          </a:xfrm>
          <a:custGeom>
            <a:avLst/>
            <a:gdLst>
              <a:gd name="connsiteX0" fmla="*/ 590550 w 590550"/>
              <a:gd name="connsiteY0" fmla="*/ 0 h 790575"/>
              <a:gd name="connsiteX1" fmla="*/ 0 w 590550"/>
              <a:gd name="connsiteY1" fmla="*/ 790575 h 7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90550" h="790575">
                <a:moveTo>
                  <a:pt x="590550" y="0"/>
                </a:moveTo>
                <a:cubicBezTo>
                  <a:pt x="303212" y="349250"/>
                  <a:pt x="15875" y="698500"/>
                  <a:pt x="0" y="79057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Полилиния: фигура 123">
            <a:extLst>
              <a:ext uri="{FF2B5EF4-FFF2-40B4-BE49-F238E27FC236}">
                <a16:creationId xmlns:a16="http://schemas.microsoft.com/office/drawing/2014/main" id="{B3B1D2C0-7AAB-AE8C-1DD9-92B95D0953BB}"/>
              </a:ext>
            </a:extLst>
          </p:cNvPr>
          <p:cNvSpPr/>
          <p:nvPr/>
        </p:nvSpPr>
        <p:spPr>
          <a:xfrm>
            <a:off x="7353300" y="2352675"/>
            <a:ext cx="1362075" cy="800100"/>
          </a:xfrm>
          <a:custGeom>
            <a:avLst/>
            <a:gdLst>
              <a:gd name="connsiteX0" fmla="*/ 1362075 w 1362075"/>
              <a:gd name="connsiteY0" fmla="*/ 0 h 800100"/>
              <a:gd name="connsiteX1" fmla="*/ 0 w 1362075"/>
              <a:gd name="connsiteY1" fmla="*/ 80010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62075" h="800100">
                <a:moveTo>
                  <a:pt x="1362075" y="0"/>
                </a:moveTo>
                <a:lnTo>
                  <a:pt x="0" y="8001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Полилиния: фигура 125">
            <a:extLst>
              <a:ext uri="{FF2B5EF4-FFF2-40B4-BE49-F238E27FC236}">
                <a16:creationId xmlns:a16="http://schemas.microsoft.com/office/drawing/2014/main" id="{A3FAB5B5-E047-4681-BCA7-9BACFB584BAF}"/>
              </a:ext>
            </a:extLst>
          </p:cNvPr>
          <p:cNvSpPr/>
          <p:nvPr/>
        </p:nvSpPr>
        <p:spPr>
          <a:xfrm>
            <a:off x="7429500" y="2619375"/>
            <a:ext cx="2771775" cy="933450"/>
          </a:xfrm>
          <a:custGeom>
            <a:avLst/>
            <a:gdLst>
              <a:gd name="connsiteX0" fmla="*/ 2771775 w 2771775"/>
              <a:gd name="connsiteY0" fmla="*/ 0 h 933450"/>
              <a:gd name="connsiteX1" fmla="*/ 0 w 2771775"/>
              <a:gd name="connsiteY1" fmla="*/ 93345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771775" h="933450">
                <a:moveTo>
                  <a:pt x="2771775" y="0"/>
                </a:moveTo>
                <a:lnTo>
                  <a:pt x="0" y="93345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Полилиния: фигура 126">
            <a:extLst>
              <a:ext uri="{FF2B5EF4-FFF2-40B4-BE49-F238E27FC236}">
                <a16:creationId xmlns:a16="http://schemas.microsoft.com/office/drawing/2014/main" id="{0D951EA0-FBA0-6576-7A9A-ADE2972DEC9C}"/>
              </a:ext>
            </a:extLst>
          </p:cNvPr>
          <p:cNvSpPr/>
          <p:nvPr/>
        </p:nvSpPr>
        <p:spPr>
          <a:xfrm>
            <a:off x="7524750" y="3886200"/>
            <a:ext cx="2914650" cy="180975"/>
          </a:xfrm>
          <a:custGeom>
            <a:avLst/>
            <a:gdLst>
              <a:gd name="connsiteX0" fmla="*/ 2914650 w 2914650"/>
              <a:gd name="connsiteY0" fmla="*/ 180975 h 180975"/>
              <a:gd name="connsiteX1" fmla="*/ 0 w 2914650"/>
              <a:gd name="connsiteY1" fmla="*/ 0 h 180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14650" h="180975">
                <a:moveTo>
                  <a:pt x="2914650" y="180975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Полилиния: фигура 127">
            <a:extLst>
              <a:ext uri="{FF2B5EF4-FFF2-40B4-BE49-F238E27FC236}">
                <a16:creationId xmlns:a16="http://schemas.microsoft.com/office/drawing/2014/main" id="{49856C34-02AF-D7EE-F957-30768D008D82}"/>
              </a:ext>
            </a:extLst>
          </p:cNvPr>
          <p:cNvSpPr/>
          <p:nvPr/>
        </p:nvSpPr>
        <p:spPr>
          <a:xfrm>
            <a:off x="7238999" y="4133850"/>
            <a:ext cx="2974123" cy="1016188"/>
          </a:xfrm>
          <a:custGeom>
            <a:avLst/>
            <a:gdLst>
              <a:gd name="connsiteX0" fmla="*/ 2971800 w 2971800"/>
              <a:gd name="connsiteY0" fmla="*/ 895350 h 895350"/>
              <a:gd name="connsiteX1" fmla="*/ 0 w 2971800"/>
              <a:gd name="connsiteY1" fmla="*/ 0 h 89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971800" h="895350">
                <a:moveTo>
                  <a:pt x="2971800" y="89535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Номер слайда">
            <a:extLst>
              <a:ext uri="{FF2B5EF4-FFF2-40B4-BE49-F238E27FC236}">
                <a16:creationId xmlns:a16="http://schemas.microsoft.com/office/drawing/2014/main" id="{E0DAA6E3-A22E-3341-57EE-ED3728266EEF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sp>
        <p:nvSpPr>
          <p:cNvPr id="56" name="Текст 1">
            <a:extLst>
              <a:ext uri="{FF2B5EF4-FFF2-40B4-BE49-F238E27FC236}">
                <a16:creationId xmlns:a16="http://schemas.microsoft.com/office/drawing/2014/main" id="{24B52883-96C9-4382-815D-C74BB7C21B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528" y="108409"/>
            <a:ext cx="9446553" cy="643915"/>
          </a:xfrm>
        </p:spPr>
        <p:txBody>
          <a:bodyPr/>
          <a:lstStyle/>
          <a:p>
            <a:pPr marL="0" indent="0"/>
            <a:r>
              <a:rPr lang="ru-RU" sz="2000" i="1" dirty="0"/>
              <a:t>Детали и узлы, на которые предполагается нанесение идентификационной маркировки</a:t>
            </a:r>
          </a:p>
        </p:txBody>
      </p:sp>
    </p:spTree>
    <p:extLst>
      <p:ext uri="{BB962C8B-B14F-4D97-AF65-F5344CB8AC3E}">
        <p14:creationId xmlns:p14="http://schemas.microsoft.com/office/powerpoint/2010/main" val="2838150565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Линия">
            <a:extLst>
              <a:ext uri="{FF2B5EF4-FFF2-40B4-BE49-F238E27FC236}">
                <a16:creationId xmlns:a16="http://schemas.microsoft.com/office/drawing/2014/main" id="{D263F299-B999-2C27-C6AD-1158CEA39CF4}"/>
              </a:ext>
            </a:extLst>
          </p:cNvPr>
          <p:cNvSpPr/>
          <p:nvPr/>
        </p:nvSpPr>
        <p:spPr>
          <a:xfrm>
            <a:off x="164392" y="820124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Текст 1">
            <a:extLst>
              <a:ext uri="{FF2B5EF4-FFF2-40B4-BE49-F238E27FC236}">
                <a16:creationId xmlns:a16="http://schemas.microsoft.com/office/drawing/2014/main" id="{4EFF17DB-B4A2-F86E-138A-1A00A4096EFD}"/>
              </a:ext>
            </a:extLst>
          </p:cNvPr>
          <p:cNvSpPr txBox="1">
            <a:spLocks/>
          </p:cNvSpPr>
          <p:nvPr/>
        </p:nvSpPr>
        <p:spPr>
          <a:xfrm>
            <a:off x="693380" y="341193"/>
            <a:ext cx="9916886" cy="385553"/>
          </a:xfrm>
          <a:prstGeom prst="rect">
            <a:avLst/>
          </a:prstGeom>
        </p:spPr>
        <p:txBody>
          <a:bodyPr/>
          <a:lstStyle>
            <a:lvl1pPr marL="342903" marR="0" indent="-342903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 sz="2600" b="1" i="0" u="none" strike="noStrike" cap="none" spc="0" baseline="0">
                <a:ln>
                  <a:noFill/>
                </a:ln>
                <a:solidFill>
                  <a:srgbClr val="00609D"/>
                </a:solidFill>
                <a:uFillTx/>
                <a:latin typeface="Montserrat" pitchFamily="2" charset="0"/>
                <a:ea typeface="Arial"/>
                <a:cs typeface="Arial"/>
                <a:sym typeface="Arial"/>
              </a:defRPr>
            </a:lvl1pPr>
            <a:lvl2pPr marL="783780" marR="0" indent="-326574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19216" marR="0" indent="-304805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37383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94589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651794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3109000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566206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4023411" marR="0" indent="-365766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hangingPunct="1"/>
            <a:r>
              <a:rPr lang="ru-RU" sz="2400" i="1" dirty="0"/>
              <a:t>Контроль количества лицензий и необходимость МЧД</a:t>
            </a:r>
          </a:p>
        </p:txBody>
      </p:sp>
      <p:sp>
        <p:nvSpPr>
          <p:cNvPr id="18" name="Номер слайда">
            <a:extLst>
              <a:ext uri="{FF2B5EF4-FFF2-40B4-BE49-F238E27FC236}">
                <a16:creationId xmlns:a16="http://schemas.microsoft.com/office/drawing/2014/main" id="{A5B5CDD4-D0F1-4B31-B209-D6D56D9E453E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E31F54D-9F11-4856-8D0A-4862199D56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39" y="1051349"/>
            <a:ext cx="5125165" cy="2314898"/>
          </a:xfrm>
          <a:prstGeom prst="rect">
            <a:avLst/>
          </a:prstGeom>
          <a:ln w="19050">
            <a:solidFill>
              <a:srgbClr val="0070C0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8A0D8AF-2374-4EE6-A862-F4E3A79F18F6}"/>
              </a:ext>
            </a:extLst>
          </p:cNvPr>
          <p:cNvSpPr txBox="1"/>
          <p:nvPr/>
        </p:nvSpPr>
        <p:spPr>
          <a:xfrm>
            <a:off x="164392" y="3543938"/>
            <a:ext cx="62274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Необходимость МЧД в АС «Электронный инспектор»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C0109E-77F1-44F1-A8E6-AFFCB6D7FF82}"/>
              </a:ext>
            </a:extLst>
          </p:cNvPr>
          <p:cNvSpPr txBox="1"/>
          <p:nvPr/>
        </p:nvSpPr>
        <p:spPr>
          <a:xfrm>
            <a:off x="164392" y="3921231"/>
            <a:ext cx="116847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При работе в автоматизированной системе «Электронный инспектор», в частности при подписании электронных паспортов, применение связки «УКЭП физического лица + МЧД» является критически важным по следующим причинам:</a:t>
            </a:r>
          </a:p>
          <a:p>
            <a:pPr algn="just"/>
            <a:endParaRPr lang="ru-RU" sz="1200" kern="0" dirty="0">
              <a:solidFill>
                <a:srgbClr val="00609D"/>
              </a:solidFill>
              <a:latin typeface="Montserrat" pitchFamily="2" charset="0"/>
              <a:cs typeface="Arial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Юридическая легитимность: сотрудник (например, инспектор) подписывает документ не от своего имени, а от имени юридического лица. Личная усиленная квалифицированная электронная подпись (УКЭП) подтверждает только личность человека, но не его право действовать от лица компании. МЧД закрывает этот пробел, подтверждая полномочия.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Автоматическая проверка системой: АС «Электронный инспектор» интегрирована с государственными реестрами. При попытке подписать документ система проверяет загруженный файл МЧД. Если в доверенности не прописано право на подписание именно </a:t>
            </a:r>
            <a:b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</a:br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«электронных паспортов» или аналогичных документов контроля, система заблокирует действие. Это исключает риск подписания документов неуполномоченными лицами.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Соблюдение требований регуляторов: формат МЧД должен соответствовать требованиям приказа </a:t>
            </a:r>
            <a:r>
              <a:rPr lang="ru-RU" sz="1200" kern="0" dirty="0" err="1">
                <a:solidFill>
                  <a:srgbClr val="00609D"/>
                </a:solidFill>
                <a:latin typeface="Montserrat" pitchFamily="2" charset="0"/>
                <a:cs typeface="Arial"/>
              </a:rPr>
              <a:t>Минцифры</a:t>
            </a:r>
            <a:r>
              <a:rPr lang="ru-RU" sz="12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 России № 857. Это обеспечивает единообразие документооборота с контролирующими органами, включая Ростехнадзор.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0769D9-E20B-41EB-B8FE-5110C412007C}"/>
              </a:ext>
            </a:extLst>
          </p:cNvPr>
          <p:cNvSpPr txBox="1"/>
          <p:nvPr/>
        </p:nvSpPr>
        <p:spPr>
          <a:xfrm>
            <a:off x="5517721" y="1073047"/>
            <a:ext cx="63313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Реализована возможность ограничения доступа пользователей по одновременному количеству сеансов в АС ЭИ.</a:t>
            </a:r>
          </a:p>
          <a:p>
            <a:pPr algn="ctr"/>
            <a:br>
              <a:rPr lang="ru-RU" sz="20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</a:br>
            <a:r>
              <a:rPr lang="ru-RU" sz="20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При превышении сеансов будет транслироваться информационное окно </a:t>
            </a:r>
            <a:br>
              <a:rPr lang="ru-RU" sz="20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</a:br>
            <a:r>
              <a:rPr lang="ru-RU" sz="2000" kern="0" dirty="0">
                <a:solidFill>
                  <a:srgbClr val="00609D"/>
                </a:solidFill>
                <a:latin typeface="Montserrat" pitchFamily="2" charset="0"/>
                <a:cs typeface="Arial"/>
              </a:rPr>
              <a:t>(кто и когда был авторизован в системе).</a:t>
            </a:r>
          </a:p>
        </p:txBody>
      </p:sp>
    </p:spTree>
    <p:extLst>
      <p:ext uri="{BB962C8B-B14F-4D97-AF65-F5344CB8AC3E}">
        <p14:creationId xmlns:p14="http://schemas.microsoft.com/office/powerpoint/2010/main" val="385484056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AC473C-44FD-F459-A16A-AB7BF1E0E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Текст 1">
            <a:extLst>
              <a:ext uri="{FF2B5EF4-FFF2-40B4-BE49-F238E27FC236}">
                <a16:creationId xmlns:a16="http://schemas.microsoft.com/office/drawing/2014/main" id="{DD79AAAA-78C8-AD58-35CF-CCD9808986B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20237" y="102807"/>
            <a:ext cx="9757980" cy="701805"/>
          </a:xfrm>
        </p:spPr>
        <p:txBody>
          <a:bodyPr/>
          <a:lstStyle/>
          <a:p>
            <a:pPr marL="0" indent="0">
              <a:spcBef>
                <a:spcPts val="0"/>
              </a:spcBef>
              <a:tabLst>
                <a:tab pos="442913" algn="l"/>
              </a:tabLst>
            </a:pPr>
            <a:endParaRPr lang="ru-RU" sz="2400" dirty="0">
              <a:highlight>
                <a:srgbClr val="FFFF00"/>
              </a:highlight>
            </a:endParaRPr>
          </a:p>
          <a:p>
            <a:pPr marL="0" indent="0">
              <a:spcBef>
                <a:spcPts val="0"/>
              </a:spcBef>
              <a:tabLst>
                <a:tab pos="442913" algn="l"/>
              </a:tabLst>
            </a:pPr>
            <a:r>
              <a:rPr lang="ru-RU" sz="2400" dirty="0">
                <a:highlight>
                  <a:srgbClr val="FFFF00"/>
                </a:highlight>
              </a:rPr>
              <a:t> </a:t>
            </a:r>
          </a:p>
          <a:p>
            <a:r>
              <a:rPr lang="ru-RU" sz="1400" dirty="0">
                <a:latin typeface="+mn-lt"/>
              </a:rPr>
              <a:t> </a:t>
            </a:r>
            <a:endParaRPr lang="ru-RU" sz="1400" dirty="0"/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id="{0F7384BC-F1F2-8E82-D0E1-97AD6A11FCB4}"/>
              </a:ext>
            </a:extLst>
          </p:cNvPr>
          <p:cNvSpPr txBox="1">
            <a:spLocks/>
          </p:cNvSpPr>
          <p:nvPr/>
        </p:nvSpPr>
        <p:spPr>
          <a:xfrm>
            <a:off x="720237" y="343340"/>
            <a:ext cx="11225363" cy="379744"/>
          </a:xfrm>
          <a:prstGeom prst="rect">
            <a:avLst/>
          </a:prstGeom>
        </p:spPr>
        <p:txBody>
          <a:bodyPr/>
          <a:lstStyle>
            <a:lvl1pPr marL="342903" indent="-342903">
              <a:spcBef>
                <a:spcPts val="700"/>
              </a:spcBef>
              <a:buSzPct val="100000"/>
              <a:defRPr sz="2100" b="1" i="1">
                <a:solidFill>
                  <a:srgbClr val="00609D"/>
                </a:solidFill>
                <a:latin typeface="Montserrat" pitchFamily="2" charset="0"/>
              </a:defRPr>
            </a:lvl1pPr>
            <a:lvl2pPr marL="783780" indent="-326574">
              <a:spcBef>
                <a:spcPts val="700"/>
              </a:spcBef>
              <a:buSzPct val="100000"/>
              <a:buChar char="–"/>
              <a:defRPr sz="3200"/>
            </a:lvl2pPr>
            <a:lvl3pPr marL="1219216" indent="-304805">
              <a:spcBef>
                <a:spcPts val="700"/>
              </a:spcBef>
              <a:buSzPct val="100000"/>
              <a:buChar char="•"/>
              <a:defRPr sz="3200"/>
            </a:lvl3pPr>
            <a:lvl4pPr marL="1737383" indent="-365766">
              <a:spcBef>
                <a:spcPts val="700"/>
              </a:spcBef>
              <a:buSzPct val="100000"/>
              <a:buChar char="–"/>
              <a:defRPr sz="3200"/>
            </a:lvl4pPr>
            <a:lvl5pPr marL="2194589" indent="-365766">
              <a:spcBef>
                <a:spcPts val="700"/>
              </a:spcBef>
              <a:buSzPct val="100000"/>
              <a:buChar char="»"/>
              <a:defRPr sz="3200"/>
            </a:lvl5pPr>
            <a:lvl6pPr marL="2651794" indent="-365766">
              <a:spcBef>
                <a:spcPts val="700"/>
              </a:spcBef>
              <a:buSzPct val="100000"/>
              <a:buChar char="»"/>
              <a:defRPr sz="3200"/>
            </a:lvl6pPr>
            <a:lvl7pPr marL="3109000" indent="-365766">
              <a:spcBef>
                <a:spcPts val="700"/>
              </a:spcBef>
              <a:buSzPct val="100000"/>
              <a:buChar char="»"/>
              <a:defRPr sz="3200"/>
            </a:lvl7pPr>
            <a:lvl8pPr marL="3566206" indent="-365766">
              <a:spcBef>
                <a:spcPts val="700"/>
              </a:spcBef>
              <a:buSzPct val="100000"/>
              <a:buChar char="»"/>
              <a:defRPr sz="3200"/>
            </a:lvl8pPr>
            <a:lvl9pPr marL="4023411" indent="-365766">
              <a:spcBef>
                <a:spcPts val="700"/>
              </a:spcBef>
              <a:buSzPct val="100000"/>
              <a:buChar char="»"/>
              <a:defRPr sz="3200"/>
            </a:lvl9pPr>
          </a:lstStyle>
          <a:p>
            <a:pPr marL="0" indent="0">
              <a:spcBef>
                <a:spcPts val="0"/>
              </a:spcBef>
              <a:tabLst>
                <a:tab pos="442913" algn="l"/>
              </a:tabLst>
            </a:pPr>
            <a:r>
              <a:rPr lang="ru-RU" sz="2400" i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мероприятия, реализуемые в 2026 г. и в 2027 г. </a:t>
            </a:r>
          </a:p>
        </p:txBody>
      </p:sp>
      <p:sp>
        <p:nvSpPr>
          <p:cNvPr id="8" name="Номер слайда">
            <a:extLst>
              <a:ext uri="{FF2B5EF4-FFF2-40B4-BE49-F238E27FC236}">
                <a16:creationId xmlns:a16="http://schemas.microsoft.com/office/drawing/2014/main" id="{BB533B69-83B3-5EAB-1304-8F3A0C1CB5A4}"/>
              </a:ext>
            </a:extLst>
          </p:cNvPr>
          <p:cNvSpPr txBox="1">
            <a:spLocks/>
          </p:cNvSpPr>
          <p:nvPr/>
        </p:nvSpPr>
        <p:spPr>
          <a:xfrm>
            <a:off x="11849101" y="6565515"/>
            <a:ext cx="454660" cy="320041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609D"/>
                </a:solidFill>
                <a:effectLst/>
                <a:uFillTx/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  <a:lvl2pPr marL="0" marR="0" indent="457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914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1371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18288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22860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27432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32004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365760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ru-RU" sz="1400" b="0" i="0" u="none" strike="noStrike" kern="0" cap="none" spc="0" normalizeH="0" baseline="0" noProof="0" smtClean="0">
                <a:ln>
                  <a:noFill/>
                </a:ln>
                <a:solidFill>
                  <a:srgbClr val="00609D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sym typeface="Montserrat Regular"/>
              </a:rPr>
              <a:pPr marL="0" marR="0" lvl="0" indent="0" algn="l" defTabSz="9144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srgbClr val="00609D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sym typeface="Montserrat Regular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BFED43-2459-BF31-53E4-3941BFAFF8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08" y="4133009"/>
            <a:ext cx="355486" cy="3506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EEBD7C9-0D28-C158-0CB9-DC1E397C7F8E}"/>
              </a:ext>
            </a:extLst>
          </p:cNvPr>
          <p:cNvSpPr txBox="1"/>
          <p:nvPr/>
        </p:nvSpPr>
        <p:spPr>
          <a:xfrm>
            <a:off x="622291" y="4162159"/>
            <a:ext cx="11257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Подготовка документов и организация инспекторского контроля грузовых вагонов отремонтированных капитальным ремонтом и внедрение электронной формы уведомления о приемке грузовых вагонов из ремонта </a:t>
            </a:r>
            <a:b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АС «Электронный инспектор», формы ВУ-36 ЭТД.</a:t>
            </a:r>
          </a:p>
        </p:txBody>
      </p:sp>
      <p:sp>
        <p:nvSpPr>
          <p:cNvPr id="12" name="Линия">
            <a:extLst>
              <a:ext uri="{FF2B5EF4-FFF2-40B4-BE49-F238E27FC236}">
                <a16:creationId xmlns:a16="http://schemas.microsoft.com/office/drawing/2014/main" id="{0B49731A-F9F8-F071-F60D-C61587FC9C45}"/>
              </a:ext>
            </a:extLst>
          </p:cNvPr>
          <p:cNvSpPr/>
          <p:nvPr/>
        </p:nvSpPr>
        <p:spPr>
          <a:xfrm>
            <a:off x="442314" y="859210"/>
            <a:ext cx="11307371" cy="0"/>
          </a:xfrm>
          <a:prstGeom prst="line">
            <a:avLst/>
          </a:prstGeom>
          <a:ln w="25400">
            <a:solidFill>
              <a:srgbClr val="66BFE7"/>
            </a:solidFill>
          </a:ln>
        </p:spPr>
        <p:txBody>
          <a:bodyPr lIns="45719" rIns="45719"/>
          <a:lstStyle/>
          <a:p>
            <a:endParaRPr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5790A79-156F-0CE3-66FE-A216352D7D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5" y="2300478"/>
            <a:ext cx="355486" cy="35068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C526213-EEE0-6FC9-681B-F9C2C64432D4}"/>
              </a:ext>
            </a:extLst>
          </p:cNvPr>
          <p:cNvSpPr txBox="1"/>
          <p:nvPr/>
        </p:nvSpPr>
        <p:spPr>
          <a:xfrm>
            <a:off x="610639" y="2300478"/>
            <a:ext cx="112433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Интеграция АС «Электронный инспектор» с Госуслугами (ЕПГУ), позволяющая вагоностроительным предприятиям формировать в автоматическом режиме заявление и пакет документов для получения в Росжелдор сетевых номеров на вновь построенные грузовые вагоны. 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35DED06F-2590-AE78-1B44-128802579D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08" y="3229691"/>
            <a:ext cx="359932" cy="35068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CA3C10B-F722-D825-46BB-8B0E1D564AFF}"/>
              </a:ext>
            </a:extLst>
          </p:cNvPr>
          <p:cNvSpPr txBox="1"/>
          <p:nvPr/>
        </p:nvSpPr>
        <p:spPr>
          <a:xfrm>
            <a:off x="610639" y="3236572"/>
            <a:ext cx="11269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Реализация интеграции по передаче всего объема подписанных электронных паспортов на детали и грузовые вагоны в Автоматизированную систему ЦВ-ЦДИ «Учет и контроль выполненного ремонта и комплектации грузового вагона нового поколения» (АС УКВ НП).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FDE8588-C80B-A1B5-2D20-F943EEDA93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08" y="1124186"/>
            <a:ext cx="359932" cy="35068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397BDDF-69D4-C5C3-75B3-3B4DFF9D76AD}"/>
              </a:ext>
            </a:extLst>
          </p:cNvPr>
          <p:cNvSpPr txBox="1"/>
          <p:nvPr/>
        </p:nvSpPr>
        <p:spPr>
          <a:xfrm>
            <a:off x="585002" y="1131067"/>
            <a:ext cx="112690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Разработан функционал позволяющий наносить и считывать идентификационную маркировку (штрих или </a:t>
            </a:r>
            <a:r>
              <a:rPr lang="en-US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QR</a:t>
            </a:r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код) универсальным считывателем или ИИ и находить в системе соответствующий паспорт детали. Пилотные проекты по внедрению на АО «МТЗ Трансмаш» и АО «Выкса» завершены, осуществляется развитие проекта на всех предприятиях комплектаторах.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856ABBA-C220-422C-A0DC-EFAFA6754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85" y="5084248"/>
            <a:ext cx="355486" cy="35068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461AD21-B9E0-9871-9DCF-54BFC84CDF82}"/>
              </a:ext>
            </a:extLst>
          </p:cNvPr>
          <p:cNvSpPr txBox="1"/>
          <p:nvPr/>
        </p:nvSpPr>
        <p:spPr>
          <a:xfrm>
            <a:off x="617368" y="5113398"/>
            <a:ext cx="112573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Внедрение электронной формы технического паспорта грузового вагона ВУ-4ЖА, введенной в действие </a:t>
            </a:r>
            <a:b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600" dirty="0">
                <a:solidFill>
                  <a:srgbClr val="00609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 июля 2024 года и утвержденной Протоколом восьмидесятого заседания Совета по железнодорожному транспорту государств – участников Содружества от 10 июня 2024 года.</a:t>
            </a:r>
          </a:p>
        </p:txBody>
      </p:sp>
    </p:spTree>
    <p:extLst>
      <p:ext uri="{BB962C8B-B14F-4D97-AF65-F5344CB8AC3E}">
        <p14:creationId xmlns:p14="http://schemas.microsoft.com/office/powerpoint/2010/main" val="2415727684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7932536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0000FF"/>
      </a:hlink>
      <a:folHlink>
        <a:srgbClr val="FF00FF"/>
      </a:folHlink>
    </a:clrScheme>
    <a:fontScheme name="Оформление по умолчанию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Оформление по умолчанию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Оформление по умолчанию">
  <a:themeElements>
    <a:clrScheme name="Оформление по умолчанию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0000FF"/>
      </a:hlink>
      <a:folHlink>
        <a:srgbClr val="FF00FF"/>
      </a:folHlink>
    </a:clrScheme>
    <a:fontScheme name="Оформление по умолчанию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Оформление по умолчанию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3534</TotalTime>
  <Words>1163</Words>
  <Application>Microsoft Office PowerPoint</Application>
  <PresentationFormat>Широкоэкранный</PresentationFormat>
  <Paragraphs>118</Paragraphs>
  <Slides>10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Calibri</vt:lpstr>
      <vt:lpstr>Calibri Light</vt:lpstr>
      <vt:lpstr>Helvetica</vt:lpstr>
      <vt:lpstr>Montserrat</vt:lpstr>
      <vt:lpstr>Montserrat Bold</vt:lpstr>
      <vt:lpstr>Montserrat Regular</vt:lpstr>
      <vt:lpstr>Tahoma</vt:lpstr>
      <vt:lpstr>Оформление по умолчанию</vt:lpstr>
      <vt:lpstr>1_Тема Office</vt:lpstr>
      <vt:lpstr>1_Оформление по умолчанию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bukharov</dc:creator>
  <cp:lastModifiedBy>IVAN_G</cp:lastModifiedBy>
  <cp:revision>44</cp:revision>
  <cp:lastPrinted>2026-10-08T06:36:13Z</cp:lastPrinted>
  <dcterms:created xsi:type="dcterms:W3CDTF">2026-04-08T10:21:59Z</dcterms:created>
  <dcterms:modified xsi:type="dcterms:W3CDTF">2026-10-08T06:39:42Z</dcterms:modified>
</cp:coreProperties>
</file>