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3308" r:id="rId3"/>
    <p:sldId id="3313" r:id="rId4"/>
    <p:sldId id="3314" r:id="rId5"/>
    <p:sldId id="3315" r:id="rId6"/>
    <p:sldId id="3317" r:id="rId7"/>
    <p:sldId id="3302" r:id="rId8"/>
    <p:sldId id="3299" r:id="rId9"/>
    <p:sldId id="3290" r:id="rId10"/>
    <p:sldId id="3318" r:id="rId11"/>
    <p:sldId id="3298" r:id="rId12"/>
    <p:sldId id="3305" r:id="rId13"/>
    <p:sldId id="3306" r:id="rId14"/>
    <p:sldId id="3301" r:id="rId15"/>
    <p:sldId id="3319" r:id="rId16"/>
    <p:sldId id="3320" r:id="rId17"/>
    <p:sldId id="329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09D"/>
    <a:srgbClr val="3A6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17"/>
    <p:restoredTop sz="94858"/>
  </p:normalViewPr>
  <p:slideViewPr>
    <p:cSldViewPr snapToGrid="0">
      <p:cViewPr varScale="1">
        <p:scale>
          <a:sx n="105" d="100"/>
          <a:sy n="105" d="100"/>
        </p:scale>
        <p:origin x="1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08D26-8659-4501-8F91-7BB9D612F85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B8B72-9E59-445B-AE0D-6F35A6D0FA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98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83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03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41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925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21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880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030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B8B72-9E59-445B-AE0D-6F35A6D0FAB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068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036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06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09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439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208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85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0366E2-34EE-4748-9056-BFE470483D5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9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icpvk.ru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9FAF5-B8DD-1E94-7ADC-57E57CE2B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5EB14AC-E96F-789A-B9DF-724BFBBDB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C1B8C8-9A66-7A41-58FC-9B4DCFD91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DFE4DC-6FA2-2500-D207-1DA02A0F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9B15DC-3F95-41B0-85BB-2ECC0124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6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9EC5A1-20E0-C340-EC7D-3011EDB0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31261D-3E3A-AA2D-C6B3-B63D3F178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EAE7BE-7A30-3947-9456-0F03A5824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3582E4-DF97-2CDB-75EE-9688B2567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3DCC25-7316-AB08-8A26-9890EDB3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45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4C0833-BE02-2098-8AF5-11A4D236A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173D5C-DC3D-6A79-0AC9-50C121196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1011C2-FBDE-B5E3-3AEC-94C50E9AF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A1CD60-0DE5-F6AE-6534-0E92748D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9C37E1-2464-94CD-5F55-92C29CE30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696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E6FA2-64AC-973B-619F-D906527F4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EF308B-0749-08EB-FF70-83B7D3094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31309D-4482-F689-C9AC-33FE5CB38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72656E-9ADF-5217-051D-AB127E1F5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AC8BB-742E-973D-E2CB-3EE20EF2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9AEA410-CA2B-C2E8-411A-71002DA5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213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AA3DF-65E2-47B1-92E3-02760F73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2DF0DC-3DB5-62A3-256E-684EF6FC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6D7438-2DAF-1322-9B55-E66B44652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B1570CD-5535-76E1-6B77-1D73926AC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3AA9B5-9821-357B-B690-4910E5DB1B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72C1033-15C6-E20D-A5D1-5E374DA69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2EAB4FE-E1E9-DC1A-D332-B4997EB7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D7559B2-B1D6-6C4E-619F-90CAAF8E2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93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0297EF-2190-5C45-AF39-27A226C1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A6DE9F-F3D0-A45C-AF25-71E03AB6C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DF8AE3-78FC-1FA5-C5D2-9D569E9DD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6DAA64-D95D-601D-EA8C-BB91DD2C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0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369FD0-6EB9-3A28-8B89-195B185B1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A89EC7-43AF-CCB1-A8A9-804BEFEEE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3C2532-3CF7-D77A-F754-CBB93F6FF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16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F8725-61FF-54DA-54D3-3078B47A0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B5F335-8692-FBEE-CA20-A62F51066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42D22B-CF85-54E8-FF51-32A275C7C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A900B7-100C-B537-D82B-67BD7686B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53CFF3-05FC-04C1-F448-23A20499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4568C1-30CF-03B5-485B-ACA84726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2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B3F26-C03A-CBD5-45D3-AA4B53F7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0A816B-78E7-1173-7DBF-3243E2A489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2EDA98-638E-4FB8-1372-2C0B3190B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7ED5B8-CB56-6DA3-E13B-D10C2085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78CE47-C0BD-9B8F-84C2-AE2A88D63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348F4D-DAE2-B061-1A2E-13ED6723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025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0FAC36-23AC-3622-2388-48CC2135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0BD0A5-EE52-DE36-93A1-A5D4F0D8B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170202-C7B5-5A53-5660-480BAFF7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3BA831-CD9E-DE31-72AD-0243D3B0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5BF1AA-BE04-C214-11B1-061E0341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89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FFD25E-2ABE-B66C-4220-E5820F3161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7BA01E-84B3-747C-93AB-51C60E219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7BC5F8-A12D-810B-3F27-FE01D691D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7BD1BE-CA46-0238-90BE-EBCA6B30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535A70-EF3D-01E8-7C66-87B97FAFA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151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79353DDE-5A5D-0643-911D-007199225EA5}"/>
              </a:ext>
            </a:extLst>
          </p:cNvPr>
          <p:cNvSpPr txBox="1"/>
          <p:nvPr userDrawn="1"/>
        </p:nvSpPr>
        <p:spPr>
          <a:xfrm>
            <a:off x="371370" y="6318602"/>
            <a:ext cx="5056832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dirty="0"/>
              <a:t>ООО «</a:t>
            </a:r>
            <a:r>
              <a:rPr dirty="0" err="1"/>
              <a:t>Инспекторский</a:t>
            </a:r>
            <a:r>
              <a:rPr dirty="0"/>
              <a:t> </a:t>
            </a:r>
            <a:r>
              <a:rPr dirty="0" err="1"/>
              <a:t>центр</a:t>
            </a:r>
            <a:r>
              <a:rPr dirty="0"/>
              <a:t> «</a:t>
            </a:r>
            <a:r>
              <a:rPr dirty="0" err="1"/>
              <a:t>Приемка</a:t>
            </a:r>
            <a:r>
              <a:rPr dirty="0"/>
              <a:t> </a:t>
            </a:r>
            <a:r>
              <a:rPr dirty="0" err="1"/>
              <a:t>вагонов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комплектующих</a:t>
            </a:r>
            <a:r>
              <a:rPr dirty="0"/>
              <a:t>»</a:t>
            </a:r>
            <a:endParaRPr lang="ru-RU" dirty="0"/>
          </a:p>
          <a:p>
            <a:r>
              <a:rPr lang="ru-RU" dirty="0"/>
              <a:t>ООО «МСЦТ»</a:t>
            </a:r>
            <a:endParaRPr dirty="0"/>
          </a:p>
        </p:txBody>
      </p:sp>
      <p:pic>
        <p:nvPicPr>
          <p:cNvPr id="5" name="ицпвк фирстиль2-05.png" descr="ицпвк фирстиль2-05.png">
            <a:extLst>
              <a:ext uri="{FF2B5EF4-FFF2-40B4-BE49-F238E27FC236}">
                <a16:creationId xmlns:a16="http://schemas.microsoft.com/office/drawing/2014/main" id="{13664C14-587E-1841-BB39-E718CB721E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575" y="2854222"/>
            <a:ext cx="800038" cy="787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элемент2-07.png" descr="элемент2-07.png">
            <a:extLst>
              <a:ext uri="{FF2B5EF4-FFF2-40B4-BE49-F238E27FC236}">
                <a16:creationId xmlns:a16="http://schemas.microsoft.com/office/drawing/2014/main" id="{8CB8B0FD-F2CF-9247-9264-937233614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26737" y="389415"/>
            <a:ext cx="2313380" cy="40894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C5670500-F628-5A48-9558-C39A5AFD0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5845" y="365240"/>
            <a:ext cx="4841875" cy="831850"/>
          </a:xfrm>
          <a:prstGeom prst="rect">
            <a:avLst/>
          </a:prstGeom>
        </p:spPr>
        <p:txBody>
          <a:bodyPr/>
          <a:lstStyle>
            <a:lvl1pPr>
              <a:buNone/>
              <a:defRPr sz="26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1E9D46F-FFDF-1942-9D69-D057B99567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6643" y="1913400"/>
            <a:ext cx="5309357" cy="35730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ED4A27D3-0A5D-C64C-B681-B51019D13A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701" y="356744"/>
            <a:ext cx="1286276" cy="3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9364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BA5285A5-5126-754C-989A-6E2D9593D64F}"/>
              </a:ext>
            </a:extLst>
          </p:cNvPr>
          <p:cNvSpPr txBox="1"/>
          <p:nvPr userDrawn="1"/>
        </p:nvSpPr>
        <p:spPr>
          <a:xfrm>
            <a:off x="3840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5" name="icpvk.ru">
            <a:extLst>
              <a:ext uri="{FF2B5EF4-FFF2-40B4-BE49-F238E27FC236}">
                <a16:creationId xmlns:a16="http://schemas.microsoft.com/office/drawing/2014/main" id="{5D6B7812-4653-5348-B16B-4D794AC5C1C2}"/>
              </a:ext>
            </a:extLst>
          </p:cNvPr>
          <p:cNvSpPr txBox="1"/>
          <p:nvPr userDrawn="1"/>
        </p:nvSpPr>
        <p:spPr>
          <a:xfrm>
            <a:off x="11004278" y="6318602"/>
            <a:ext cx="80003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2"/>
              </a:rPr>
              <a:t>icpvk.ru</a:t>
            </a:r>
          </a:p>
        </p:txBody>
      </p:sp>
      <p:pic>
        <p:nvPicPr>
          <p:cNvPr id="9" name="элемент ицпвк голубой-10.png" descr="элемент ицпвк голубой-10.png">
            <a:extLst>
              <a:ext uri="{FF2B5EF4-FFF2-40B4-BE49-F238E27FC236}">
                <a16:creationId xmlns:a16="http://schemas.microsoft.com/office/drawing/2014/main" id="{AAA8DC43-2EDE-2446-B479-4916202323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4639" y="-1681749"/>
            <a:ext cx="17090202" cy="8599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элемент2-07.png" descr="элемент2-07.png">
            <a:extLst>
              <a:ext uri="{FF2B5EF4-FFF2-40B4-BE49-F238E27FC236}">
                <a16:creationId xmlns:a16="http://schemas.microsoft.com/office/drawing/2014/main" id="{8A400908-E70F-1E44-99A3-4ED39860F7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1347" y="2741668"/>
            <a:ext cx="3858538" cy="68208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FCAFB50F-6719-1B41-A179-6577CA4951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4700" y="2715155"/>
            <a:ext cx="5274810" cy="74501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3B110342-41DD-4948-B967-876EE98C41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4700" y="3583724"/>
            <a:ext cx="3269029" cy="427837"/>
          </a:xfrm>
          <a:prstGeom prst="rect">
            <a:avLst/>
          </a:prstGeom>
        </p:spPr>
        <p:txBody>
          <a:bodyPr/>
          <a:lstStyle>
            <a:lvl1pPr>
              <a:buNone/>
              <a:defRPr sz="2100" b="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pic>
        <p:nvPicPr>
          <p:cNvPr id="16" name="Рисунок 15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93C1F5DC-9007-754F-94DD-D4A5EC2E4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5" y="479145"/>
            <a:ext cx="1775862" cy="4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20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3E91A-2B85-88AD-685B-284632BB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729D0-A423-CB91-C582-A7C5D4964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3D9709-394B-1D2D-B18B-A21A56ABA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F8F50-DA45-4E59-B818-A0106AD70E0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9FE6C-BC6A-FE41-93FE-B7B45969A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4889F1-ADD2-1126-E8EF-E2DBC28DF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12BA2-2F5D-4154-A712-BED7C592F0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09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emf"/><Relationship Id="rId11" Type="http://schemas.openxmlformats.org/officeDocument/2006/relationships/image" Target="../media/image37.png"/><Relationship Id="rId5" Type="http://schemas.openxmlformats.org/officeDocument/2006/relationships/image" Target="../media/image33.png"/><Relationship Id="rId10" Type="http://schemas.openxmlformats.org/officeDocument/2006/relationships/image" Target="../media/image36.png"/><Relationship Id="rId4" Type="http://schemas.openxmlformats.org/officeDocument/2006/relationships/image" Target="../media/image32.jp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png"/><Relationship Id="rId7" Type="http://schemas.openxmlformats.org/officeDocument/2006/relationships/hyperlink" Target="https://disk.360.yandex.ru/i/ce5_-Oqk9C4MLg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https://disk.360.yandex.ru/i/ekX_bFqYzwRBM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48E67A88-9385-214C-8ACE-448A29CECE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9465" y="2267589"/>
            <a:ext cx="10813070" cy="707887"/>
          </a:xfrm>
        </p:spPr>
        <p:txBody>
          <a:bodyPr>
            <a:noAutofit/>
          </a:bodyPr>
          <a:lstStyle/>
          <a:p>
            <a:pPr marL="442913" indent="0" algn="ctr">
              <a:spcBef>
                <a:spcPts val="0"/>
              </a:spcBef>
            </a:pPr>
            <a:r>
              <a:rPr lang="ru-RU" sz="3200" i="1" dirty="0">
                <a:latin typeface="Times New Roman" panose="02020603050405020304" pitchFamily="18" charset="0"/>
              </a:rPr>
              <a:t>Основные обновления за 2026 год.</a:t>
            </a:r>
          </a:p>
          <a:p>
            <a:pPr marL="442913" indent="0" algn="ctr">
              <a:spcBef>
                <a:spcPts val="0"/>
              </a:spcBef>
            </a:pPr>
            <a:endParaRPr lang="ru-RU" sz="2400" i="1" dirty="0">
              <a:latin typeface="Times New Roman" panose="02020603050405020304" pitchFamily="18" charset="0"/>
            </a:endParaRPr>
          </a:p>
          <a:p>
            <a:pPr marL="442913" indent="0" algn="ctr">
              <a:spcBef>
                <a:spcPts val="0"/>
              </a:spcBef>
            </a:pPr>
            <a:r>
              <a:rPr lang="ru-RU" sz="2000" i="1" dirty="0">
                <a:latin typeface="Times New Roman" panose="02020603050405020304" pitchFamily="18" charset="0"/>
              </a:rPr>
              <a:t>В течение года развитие АС ЭИ было сосредоточено на цифровой идентификации продукции, сквозной прослеживаемости, совершенствовании документов ВУ, автоматизации работы пользователей и повышении надёжности системы.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674B0A-95CE-C22A-B72B-2B38008A6FD8}"/>
              </a:ext>
            </a:extLst>
          </p:cNvPr>
          <p:cNvSpPr txBox="1"/>
          <p:nvPr/>
        </p:nvSpPr>
        <p:spPr>
          <a:xfrm>
            <a:off x="1283855" y="4590411"/>
            <a:ext cx="9273309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609D"/>
                </a:solidFill>
                <a:latin typeface="Times New Roman" panose="02020603050405020304" pitchFamily="18" charset="0"/>
              </a:rPr>
              <a:t>Информационно-ознакомительный семинар ОПЖТ</a:t>
            </a:r>
          </a:p>
          <a:p>
            <a:pPr algn="ctr"/>
            <a:endParaRPr lang="ru-RU" sz="1600" b="1" i="1" dirty="0">
              <a:solidFill>
                <a:srgbClr val="00609D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solidFill>
                  <a:srgbClr val="00609D"/>
                </a:solidFill>
                <a:latin typeface="Times New Roman" panose="02020603050405020304" pitchFamily="18" charset="0"/>
              </a:rPr>
              <a:t>г. Москва</a:t>
            </a:r>
          </a:p>
          <a:p>
            <a:pPr algn="ctr"/>
            <a:r>
              <a:rPr lang="ru-RU" sz="1600" b="1" i="1" dirty="0">
                <a:solidFill>
                  <a:srgbClr val="00609D"/>
                </a:solidFill>
                <a:latin typeface="Times New Roman" panose="02020603050405020304" pitchFamily="18" charset="0"/>
              </a:rPr>
              <a:t>08 октября 2026 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8F3B45-B9F4-3825-A699-CB215173C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252" y="395928"/>
            <a:ext cx="2408596" cy="61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4138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/>
              <a:t>Документы ВУ и контроль </a:t>
            </a:r>
          </a:p>
          <a:p>
            <a:r>
              <a:rPr lang="ru-RU" sz="2800" b="1" dirty="0"/>
              <a:t>данных вагона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1106215" y="1446611"/>
            <a:ext cx="750600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Добавлено различимое отображение статусов подписания ВУ-4М начальником и начальником ОТК.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 Реализован контроль дублей по заводскому номеру, модели вагона и календарному году в пределах одного контрагента.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 При подписании ВУ-1 добавлена проверка повторяющихся регистрационных номеров вагонов по всем контрагентам.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 В ВУ-4М реализована проверка повторного указания комплектующих: тележек, колёсных пар, литых деталей, </a:t>
            </a:r>
            <a:r>
              <a:rPr lang="ru-RU" sz="2000" dirty="0" err="1"/>
              <a:t>автосцепного</a:t>
            </a:r>
            <a:r>
              <a:rPr lang="ru-RU" sz="2000" dirty="0"/>
              <a:t> и тормозного оборудования.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 Для контрагентов с большим объёмом документов ВУ настроен автоматический отбор за последние полгода с возможностью изменения периода. </a:t>
            </a:r>
            <a:r>
              <a:rPr lang="ru-RU" sz="2000" b="1" dirty="0">
                <a:solidFill>
                  <a:srgbClr val="FF0000"/>
                </a:solidFill>
              </a:rPr>
              <a:t>(!)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33208D-5328-6DA1-95AE-04C412996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096" y="1672353"/>
            <a:ext cx="2588976" cy="376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7374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/>
              <a:t>Паспорта колёсных пар </a:t>
            </a:r>
          </a:p>
          <a:p>
            <a:r>
              <a:rPr lang="ru-RU" sz="2800" dirty="0"/>
              <a:t>(из списка в единицу)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1358426" y="1407259"/>
            <a:ext cx="63903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2"/>
            <a:r>
              <a:rPr lang="ru-RU" sz="2000" dirty="0"/>
              <a:t>Реализовано формирование печатного паспорта на отдельную колёсную пару из документа «Колёсная пара вагонная (список)» : </a:t>
            </a:r>
          </a:p>
          <a:p>
            <a:pPr marL="11112"/>
            <a:endParaRPr lang="ru-RU" sz="2000" dirty="0"/>
          </a:p>
          <a:p>
            <a:pPr marL="584200" indent="-342900">
              <a:buFont typeface="Wingdings" pitchFamily="2" charset="2"/>
              <a:buChar char="§"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Настроено заполнение сведений о комплектующих, чертежах, испытаниях, условиях хранения и сроке службы.</a:t>
            </a:r>
          </a:p>
          <a:p>
            <a:pPr marL="584200" indent="-342900">
              <a:buFont typeface="Wingdings" pitchFamily="2" charset="2"/>
              <a:buChar char="§"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Обеспечено использование данных связанных паспортов осей и колёс.</a:t>
            </a:r>
          </a:p>
          <a:p>
            <a:pPr marL="584200" indent="-342900">
              <a:buFont typeface="Wingdings" pitchFamily="2" charset="2"/>
              <a:buChar char="§"/>
            </a:pP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Добавлена выгрузка </a:t>
            </a:r>
            <a:r>
              <a:rPr lang="en" sz="2000" i="1" dirty="0">
                <a:solidFill>
                  <a:schemeClr val="bg2">
                    <a:lumMod val="50000"/>
                  </a:schemeClr>
                </a:solidFill>
              </a:rPr>
              <a:t>PDF </a:t>
            </a:r>
            <a:r>
              <a:rPr lang="ru-RU" sz="2000" i="1" dirty="0">
                <a:solidFill>
                  <a:schemeClr val="bg2">
                    <a:lumMod val="50000"/>
                  </a:schemeClr>
                </a:solidFill>
              </a:rPr>
              <a:t>и полного комплекта файлов для выбранных колёсных пар, включая подписи и МЧД при наличии.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29B69A-EBC5-AE38-BB6F-E3C6C8BCA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122" y="1101780"/>
            <a:ext cx="3168980" cy="465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4523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Связи комплектующих и сквозная прослеживаемость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840724" y="1474619"/>
            <a:ext cx="685361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В единичных и групповых паспортах колёсных пар добавлены ссылки на паспорта правого и левого цельнокатаных колёс.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Настроен поиск этих ссылок при ручном заполнении и загрузке </a:t>
            </a:r>
            <a:r>
              <a:rPr lang="en" sz="2000" dirty="0"/>
              <a:t>XML.</a:t>
            </a:r>
            <a:endParaRPr lang="ru-RU" sz="2000" dirty="0"/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Реализован поиск вышестоящей сборочной продукции и нижестоящих комплектующих с учётом прав пользователя.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В паспорте тележки добавлен поиск недостающих ссылок на комплектующие одной кнопкой.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При поиске паспорта тележки из ВУ-4М добавлен учёт её модели.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535DF8-34FD-9804-AEE2-DE0A80971B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651" y="1413462"/>
            <a:ext cx="3650625" cy="391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276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Паспорта подшипников, формуляры и акты выбраковки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1077493" y="1479822"/>
            <a:ext cx="6853610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Добавлены проверки повторного указания подшипников внутри акта и среди ранее подписанных актов выбраковки.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Реализован запрет подписания формуляра с ранее забракованным подшипником. </a:t>
            </a:r>
            <a:r>
              <a:rPr lang="ru-RU" sz="2000" b="1" dirty="0">
                <a:solidFill>
                  <a:srgbClr val="FF0000"/>
                </a:solidFill>
              </a:rPr>
              <a:t>(!)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Расширены проверки дублей с учётом номера партии наружного кольца; реквизит добавлен в документ, печатную форму и </a:t>
            </a:r>
            <a:r>
              <a:rPr lang="en" sz="2000" dirty="0"/>
              <a:t>XML.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FF0000"/>
                </a:solidFill>
              </a:rPr>
              <a:t>(!)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Скорректирован поиск паспортов подшипников и заполнение дат изготовления наружного кольца, включая обработку ранее оформленных паспортов.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Добавлена загрузка актов выбраковки из </a:t>
            </a:r>
            <a:r>
              <a:rPr lang="en" sz="2000" dirty="0"/>
              <a:t>Excel </a:t>
            </a:r>
            <a:r>
              <a:rPr lang="ru-RU" sz="2000" dirty="0"/>
              <a:t>с поиском связанных документов об изготовлении и ремонте.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01D317-30F7-0F95-EEA6-46D456B63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657" y="1409774"/>
            <a:ext cx="3146850" cy="424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7095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/>
          </a:bodyPr>
          <a:lstStyle/>
          <a:p>
            <a:r>
              <a:rPr lang="ru-RU" sz="2400" dirty="0"/>
              <a:t>Расширение базового поиска, назначение абонентов и получение документов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4DC48-A4C1-B7B8-3260-7C9AE1E328C1}"/>
              </a:ext>
            </a:extLst>
          </p:cNvPr>
          <p:cNvSpPr txBox="1"/>
          <p:nvPr/>
        </p:nvSpPr>
        <p:spPr>
          <a:xfrm>
            <a:off x="1371600" y="2033230"/>
            <a:ext cx="6894576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Расширен поиск продукции из подписанных паспортов, доступных пользователю как грузополучателю, абоненту или потребителю.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При групповом назначении абонентов добавлен отбор по списку номеров документов (3 способа заполнения списка: вручную, диапазоном и из буфера обмена).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В ВУ-4М, ВУ-1 и актах допуска добавлено скачивание полного комплекта: </a:t>
            </a:r>
            <a:r>
              <a:rPr lang="en" sz="2000" dirty="0"/>
              <a:t>PDF, XML, </a:t>
            </a:r>
            <a:r>
              <a:rPr lang="ru-RU" sz="2000" dirty="0"/>
              <a:t>электронные подписи и МЧД при наличии.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F385DF-5485-A92E-1938-98E5DA646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1258681"/>
            <a:ext cx="2533869" cy="462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348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 dirty="0"/>
              <a:t>ВАРИАНТЫ ИДЕНТИФИКАЦИИ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43085-38F9-F0EC-6B12-445990EB8C3D}"/>
              </a:ext>
            </a:extLst>
          </p:cNvPr>
          <p:cNvSpPr txBox="1"/>
          <p:nvPr/>
        </p:nvSpPr>
        <p:spPr>
          <a:xfrm>
            <a:off x="845845" y="4154032"/>
            <a:ext cx="4795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strike="noStrike" cap="none" spc="0" normalizeH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ru-RU" dirty="0"/>
              <a:t>СТО ОПЖТ 50-2026 «Идентификация и учет номерных составных частей грузового вагона при изготовлении»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C6E202-8920-9E1A-2852-113A976FD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5" y="1332304"/>
            <a:ext cx="2481580" cy="24542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07CAF8-6477-E919-CA6D-F29CBDBC3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934" y="1436324"/>
            <a:ext cx="2189747" cy="21897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2950B1-1610-AC85-E9DF-5B3E71C54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14" y="1197090"/>
            <a:ext cx="5503980" cy="18484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E2870C-607B-7F8E-2C22-9470D25D56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14" y="2944913"/>
            <a:ext cx="5548733" cy="19059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8BCAA0-FF80-A33D-CCA8-511D31F7EB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513" y="4615697"/>
            <a:ext cx="5503981" cy="18342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6D665B-480F-49B6-F70C-828291F920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4" name="Номер слайда">
            <a:extLst>
              <a:ext uri="{FF2B5EF4-FFF2-40B4-BE49-F238E27FC236}">
                <a16:creationId xmlns:a16="http://schemas.microsoft.com/office/drawing/2014/main" id="{259762EE-1496-4A08-1798-2F3D3771F5F8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442588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 dirty="0"/>
              <a:t>ВАРИАНТЫ МАРКИРОВКИ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600DF5-D335-1A5C-C0C5-B13C26701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8357" y="1098617"/>
            <a:ext cx="5467643" cy="41007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4D651F-AA81-1476-5DA4-64A41222A0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98616"/>
            <a:ext cx="5467644" cy="410073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C7C8C18-FD82-027B-8F5A-7E3062AFD2E4}"/>
              </a:ext>
            </a:extLst>
          </p:cNvPr>
          <p:cNvSpPr/>
          <p:nvPr/>
        </p:nvSpPr>
        <p:spPr>
          <a:xfrm>
            <a:off x="628355" y="5199349"/>
            <a:ext cx="5467644" cy="783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МАРКИРОВКА ПО СТО ОПЖТ 50-2026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1283837-84EA-B86F-23FC-BD5019B24364}"/>
              </a:ext>
            </a:extLst>
          </p:cNvPr>
          <p:cNvSpPr/>
          <p:nvPr/>
        </p:nvSpPr>
        <p:spPr>
          <a:xfrm>
            <a:off x="6096000" y="5199349"/>
            <a:ext cx="5467643" cy="783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МАРКИРОВКА СОБСТВЕННАЯ (ПРОИЗВОДСТВЕННАЯ)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5899E7F-095D-6086-5B2B-FC2BFB4E36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DADF1AB1-E32D-586B-4F3E-7F8EE4321B71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8326662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76D932B-61BB-5295-6844-4AB140AA1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91" y="3048618"/>
            <a:ext cx="8935301" cy="1904391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id="{32257FE5-C6F0-4334-910D-8E1D8EC6DE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6402243" cy="831850"/>
          </a:xfrm>
        </p:spPr>
        <p:txBody>
          <a:bodyPr/>
          <a:lstStyle/>
          <a:p>
            <a:r>
              <a:rPr lang="ru-RU" dirty="0"/>
              <a:t>МАРКИРОВКА СОБСТВЕННАЯ</a:t>
            </a:r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478D44-F72C-B38D-98C8-C9587637F567}"/>
              </a:ext>
            </a:extLst>
          </p:cNvPr>
          <p:cNvSpPr txBox="1"/>
          <p:nvPr/>
        </p:nvSpPr>
        <p:spPr>
          <a:xfrm>
            <a:off x="876711" y="4589570"/>
            <a:ext cx="6858000" cy="39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sz="1800" b="1" dirty="0">
              <a:solidFill>
                <a:schemeClr val="dk2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FF4B60-8EA9-E6E8-577A-731CE09A7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62" y="987065"/>
            <a:ext cx="7466090" cy="19973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9CD6DB-A106-25D1-8D75-E13C86B42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373" y="1153089"/>
            <a:ext cx="3508179" cy="906814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882616A-A17D-1FFD-1EBB-6DB4E45C6746}"/>
              </a:ext>
            </a:extLst>
          </p:cNvPr>
          <p:cNvCxnSpPr>
            <a:cxnSpLocks/>
            <a:stCxn id="7" idx="1"/>
            <a:endCxn id="5" idx="3"/>
          </p:cNvCxnSpPr>
          <p:nvPr/>
        </p:nvCxnSpPr>
        <p:spPr>
          <a:xfrm flipH="1">
            <a:off x="8206452" y="1606496"/>
            <a:ext cx="407921" cy="3792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9CCFBB1-D8BC-EA40-6038-0102EBA1DE71}"/>
              </a:ext>
            </a:extLst>
          </p:cNvPr>
          <p:cNvSpPr/>
          <p:nvPr/>
        </p:nvSpPr>
        <p:spPr>
          <a:xfrm>
            <a:off x="2034391" y="3663816"/>
            <a:ext cx="8935301" cy="9674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42465B-6061-C86F-0E2C-D98885034D90}"/>
              </a:ext>
            </a:extLst>
          </p:cNvPr>
          <p:cNvSpPr/>
          <p:nvPr/>
        </p:nvSpPr>
        <p:spPr>
          <a:xfrm>
            <a:off x="845845" y="5095657"/>
            <a:ext cx="5467643" cy="783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МАРКИРОВКА СОБСТВЕННАЯ (ПРОИЗВОДСТВЕННАЯ)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A2FC12D-0323-EFD1-46B3-77C9B056C1A5}"/>
              </a:ext>
            </a:extLst>
          </p:cNvPr>
          <p:cNvSpPr/>
          <p:nvPr/>
        </p:nvSpPr>
        <p:spPr>
          <a:xfrm>
            <a:off x="6313488" y="5095656"/>
            <a:ext cx="5467643" cy="7831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НЕОБХОДИМО ДОРАБОТАТЬ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XML </a:t>
            </a:r>
            <a:r>
              <a:rPr lang="ru-RU" dirty="0">
                <a:solidFill>
                  <a:srgbClr val="FF0000"/>
                </a:solidFill>
              </a:rPr>
              <a:t>ПАСПОРТА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460ACF-6BFD-9D93-CC1D-82E75D76FE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20" name="Номер слайда">
            <a:extLst>
              <a:ext uri="{FF2B5EF4-FFF2-40B4-BE49-F238E27FC236}">
                <a16:creationId xmlns:a16="http://schemas.microsoft.com/office/drawing/2014/main" id="{D4D1F00E-9D71-067C-1484-75C851C1DDA9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9049735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 dirty="0"/>
              <a:t>ДАНИЛА 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6FAC6FF5-B2BF-F082-9AF1-994C23DD1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88" name="Номер слайда">
            <a:extLst>
              <a:ext uri="{FF2B5EF4-FFF2-40B4-BE49-F238E27FC236}">
                <a16:creationId xmlns:a16="http://schemas.microsoft.com/office/drawing/2014/main" id="{954597BD-2F81-8336-B783-7F4C94A797FF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6B22BD-3F55-ABB6-E299-2A55A9AD29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7" y="1587367"/>
            <a:ext cx="3245982" cy="45934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CEF4C0-AC0B-5B25-261D-0554E7B3D4F0}"/>
              </a:ext>
            </a:extLst>
          </p:cNvPr>
          <p:cNvSpPr txBox="1"/>
          <p:nvPr/>
        </p:nvSpPr>
        <p:spPr>
          <a:xfrm>
            <a:off x="845845" y="1156985"/>
            <a:ext cx="3545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ГОСУДАРСТВЕННАЯ РЕГИСТРАЦИЯ ПРОГРАММЫ ДЛЯ ЭВМ</a:t>
            </a:r>
            <a:r>
              <a:rPr lang="ru-RU" sz="1200" b="1" i="0" u="none" strike="noStrike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 </a:t>
            </a:r>
            <a:r>
              <a:rPr lang="ru-RU" sz="12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2026619571</a:t>
            </a:r>
            <a:endParaRPr lang="ru-RU" sz="12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730B5-C26F-3C8A-881C-E2A430FD4B47}"/>
              </a:ext>
            </a:extLst>
          </p:cNvPr>
          <p:cNvSpPr txBox="1"/>
          <p:nvPr/>
        </p:nvSpPr>
        <p:spPr>
          <a:xfrm>
            <a:off x="4567194" y="1514694"/>
            <a:ext cx="970829" cy="523218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1378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CD2C15-EC5F-E88A-5D05-F220C4E31B94}"/>
              </a:ext>
            </a:extLst>
          </p:cNvPr>
          <p:cNvSpPr txBox="1"/>
          <p:nvPr/>
        </p:nvSpPr>
        <p:spPr>
          <a:xfrm>
            <a:off x="7871764" y="1514694"/>
            <a:ext cx="1198164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35574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7A408A-E4B3-6870-00F3-D9C6F559CE48}"/>
              </a:ext>
            </a:extLst>
          </p:cNvPr>
          <p:cNvSpPr txBox="1"/>
          <p:nvPr/>
        </p:nvSpPr>
        <p:spPr>
          <a:xfrm>
            <a:off x="5560252" y="1514694"/>
            <a:ext cx="1128600" cy="523220"/>
          </a:xfrm>
          <a:prstGeom prst="rect">
            <a:avLst/>
          </a:prstGeom>
          <a:solidFill>
            <a:srgbClr val="00B0F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0015</a:t>
            </a:r>
            <a:endParaRPr lang="ru-RU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2B948E-5B3B-85C3-3A21-E52515592F66}"/>
              </a:ext>
            </a:extLst>
          </p:cNvPr>
          <p:cNvSpPr txBox="1"/>
          <p:nvPr/>
        </p:nvSpPr>
        <p:spPr>
          <a:xfrm>
            <a:off x="6714310" y="1514694"/>
            <a:ext cx="1128600" cy="523220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ru-RU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01 24 </a:t>
            </a:r>
            <a:endParaRPr lang="ru-RU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F2DB52-766C-70AD-0782-DDD51440C38D}"/>
              </a:ext>
            </a:extLst>
          </p:cNvPr>
          <p:cNvSpPr txBox="1"/>
          <p:nvPr/>
        </p:nvSpPr>
        <p:spPr>
          <a:xfrm>
            <a:off x="4567194" y="2285425"/>
            <a:ext cx="4709833" cy="369332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0"/>
                <a:cs typeface="Arial"/>
              </a:rPr>
              <a:t>1. ОПРЕДЕЛЕНИЕ ВИДА ИЗДЕЛИЯ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CB1D1-0AA1-00AF-A0F4-C57EF5DCC2FE}"/>
              </a:ext>
            </a:extLst>
          </p:cNvPr>
          <p:cNvSpPr txBox="1"/>
          <p:nvPr/>
        </p:nvSpPr>
        <p:spPr>
          <a:xfrm>
            <a:off x="4567194" y="2690765"/>
            <a:ext cx="4709834" cy="369332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0"/>
                <a:cs typeface="Arial"/>
              </a:rPr>
              <a:t>2. ОПРЕДЕЛЕНИЕ ПРОИЗВОДИТЕЛЯ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4AED43-2A24-CDED-7674-4E1491B82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848" y="2285425"/>
            <a:ext cx="2313992" cy="14819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642050F-5940-E6B0-4BC4-9C798A152E35}"/>
              </a:ext>
            </a:extLst>
          </p:cNvPr>
          <p:cNvSpPr txBox="1"/>
          <p:nvPr/>
        </p:nvSpPr>
        <p:spPr>
          <a:xfrm>
            <a:off x="4567194" y="3103655"/>
            <a:ext cx="4709834" cy="646331"/>
          </a:xfrm>
          <a:prstGeom prst="rect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Montserrat" pitchFamily="2" charset="0"/>
                <a:cs typeface="Arial"/>
              </a:rPr>
              <a:t>3. ОПРЕДЕЛЕНИЕ ЗНАЧИМЫХ НОМЕРОВ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96544D-5A45-1D8B-BEFC-AFC6BB3E72A9}"/>
              </a:ext>
            </a:extLst>
          </p:cNvPr>
          <p:cNvSpPr txBox="1"/>
          <p:nvPr/>
        </p:nvSpPr>
        <p:spPr>
          <a:xfrm>
            <a:off x="4567194" y="4310704"/>
            <a:ext cx="2304065" cy="10772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PT Sans" panose="020B0503020203020204" pitchFamily="34" charset="0"/>
              </a:rPr>
              <a:t>Запрос в АС ЭИ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207C6167-84F2-C1EA-5A75-296C0C4660BD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 flipH="1">
            <a:off x="5719227" y="3749986"/>
            <a:ext cx="1202884" cy="560718"/>
          </a:xfrm>
          <a:prstGeom prst="straightConnector1">
            <a:avLst/>
          </a:prstGeom>
          <a:noFill/>
          <a:ln w="22225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C23B737-406C-6CEF-F1AF-D8230B43EF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438" y="4026030"/>
            <a:ext cx="3100248" cy="213518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52461E5-DF3A-A71C-0814-9A58966503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144" y="4195625"/>
            <a:ext cx="2944872" cy="213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331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 dirty="0"/>
              <a:t>ФОРМА ВХОДНОГО КОНТРОЛЯ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277AB0-BC54-7D7A-5768-2ACAA5390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86" y="977457"/>
            <a:ext cx="10802669" cy="52243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BA5F64B-3BEA-C86B-98C4-EF9E29BAC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9" name="Номер слайда">
            <a:extLst>
              <a:ext uri="{FF2B5EF4-FFF2-40B4-BE49-F238E27FC236}">
                <a16:creationId xmlns:a16="http://schemas.microsoft.com/office/drawing/2014/main" id="{F95329FE-A462-B422-17F9-0728CF070F83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526533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en-US" dirty="0"/>
              <a:t>QR </a:t>
            </a:r>
            <a:r>
              <a:rPr lang="ru-RU" dirty="0"/>
              <a:t>в АС ЭИ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657730" y="1580116"/>
            <a:ext cx="63962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000" b="1" dirty="0"/>
              <a:t>QR-</a:t>
            </a:r>
            <a:r>
              <a:rPr lang="ru-RU" sz="2000" b="1" dirty="0"/>
              <a:t>маркировка и автоматическая идентификация</a:t>
            </a:r>
          </a:p>
          <a:p>
            <a:endParaRPr lang="ru-RU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Добавлен вывод </a:t>
            </a:r>
            <a:r>
              <a:rPr lang="en" sz="2000" dirty="0"/>
              <a:t>QR-</a:t>
            </a:r>
            <a:r>
              <a:rPr lang="ru-RU" sz="2000" dirty="0"/>
              <a:t>кода в печатные формы паспортов для последующего поиска продукции.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Проработана интеграция АС ЭИ со сканерами штрих-кодов.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EF1439-2E89-11A8-E375-ED39B84ED2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088" y="1545461"/>
            <a:ext cx="4442967" cy="214867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18C13D6-61E5-DB37-048C-FA83AE0BC0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965" y="3912937"/>
            <a:ext cx="9442069" cy="21124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C840FF-0747-BD5C-CA22-8A0298793A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05" y="265552"/>
            <a:ext cx="421736" cy="7127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904E23-C1B9-00B8-5DA7-A2C58CC6EC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33" y="265552"/>
            <a:ext cx="704850" cy="7127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B1F2F7-F5AC-9917-9A28-DC29FA9176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110" y="260271"/>
            <a:ext cx="704850" cy="79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924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en-US" dirty="0"/>
              <a:t>QR </a:t>
            </a:r>
            <a:r>
              <a:rPr lang="ru-RU" dirty="0"/>
              <a:t>в АС ЭИ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C51C3D-DE2A-DA8A-4819-42AD31E8E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4" name="Номер слайда">
            <a:extLst>
              <a:ext uri="{FF2B5EF4-FFF2-40B4-BE49-F238E27FC236}">
                <a16:creationId xmlns:a16="http://schemas.microsoft.com/office/drawing/2014/main" id="{8BD1E4B7-7A21-A4DE-0C49-60DCFB222F8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FD74C-2FB1-5E1A-3E99-A84511709DAA}"/>
              </a:ext>
            </a:extLst>
          </p:cNvPr>
          <p:cNvSpPr txBox="1"/>
          <p:nvPr/>
        </p:nvSpPr>
        <p:spPr>
          <a:xfrm>
            <a:off x="845845" y="996912"/>
            <a:ext cx="303121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000" b="1" dirty="0"/>
              <a:t>QR-</a:t>
            </a:r>
            <a:r>
              <a:rPr lang="ru-RU" sz="2000" b="1" dirty="0"/>
              <a:t>маркировка и автоматическая идентификация</a:t>
            </a: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Реализована концепция формирования </a:t>
            </a:r>
            <a:r>
              <a:rPr lang="en" sz="2000" dirty="0">
                <a:solidFill>
                  <a:schemeClr val="accent6">
                    <a:lumMod val="75000"/>
                  </a:schemeClr>
                </a:solidFill>
              </a:rPr>
              <a:t>QR-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кода для каждой единицы продукции на основании черновика или подписанного паспорта.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Предусмотрена печать бирок на принтере и считывание </a:t>
            </a:r>
            <a:r>
              <a:rPr lang="en" sz="2000" dirty="0">
                <a:solidFill>
                  <a:schemeClr val="accent6">
                    <a:lumMod val="75000"/>
                  </a:schemeClr>
                </a:solidFill>
              </a:rPr>
              <a:t>QR-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кодов сканером или телефоном.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FB0C41-5405-556D-602B-9F6C1D6D2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1" y="996912"/>
            <a:ext cx="7772400" cy="366342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D855E0-65CF-B89B-38A3-AB6BE8D33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701" y="4707737"/>
            <a:ext cx="7772400" cy="132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565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/>
              <a:t>ВАРИАНТЫ </a:t>
            </a:r>
            <a:r>
              <a:rPr lang="ru-RU" dirty="0"/>
              <a:t>ИДЕНТИФИКАЦИИ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C5AEEB-0AA6-85CF-155A-A182E7023ABB}"/>
              </a:ext>
            </a:extLst>
          </p:cNvPr>
          <p:cNvSpPr/>
          <p:nvPr/>
        </p:nvSpPr>
        <p:spPr>
          <a:xfrm>
            <a:off x="612289" y="1223725"/>
            <a:ext cx="2954729" cy="783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>
                <a:solidFill>
                  <a:srgbClr val="0D68A2"/>
                </a:solidFill>
              </a:rPr>
              <a:t> СТО ОПЖТ </a:t>
            </a:r>
          </a:p>
          <a:p>
            <a:pPr algn="r"/>
            <a:r>
              <a:rPr lang="ru-RU" dirty="0">
                <a:solidFill>
                  <a:srgbClr val="0D68A2"/>
                </a:solidFill>
              </a:rPr>
              <a:t>50-2026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BB00A5D-D69A-D652-81A9-8A4FF1CEAAE6}"/>
              </a:ext>
            </a:extLst>
          </p:cNvPr>
          <p:cNvSpPr/>
          <p:nvPr/>
        </p:nvSpPr>
        <p:spPr>
          <a:xfrm>
            <a:off x="612289" y="2238475"/>
            <a:ext cx="2954730" cy="783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>
                <a:solidFill>
                  <a:srgbClr val="0D68A2"/>
                </a:solidFill>
              </a:rPr>
              <a:t> СОБСТВЕННАЯ</a:t>
            </a:r>
          </a:p>
          <a:p>
            <a:pPr algn="r"/>
            <a:r>
              <a:rPr lang="en-US" dirty="0">
                <a:solidFill>
                  <a:srgbClr val="0D68A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+ </a:t>
            </a:r>
            <a:r>
              <a:rPr lang="ru-RU" b="1" dirty="0">
                <a:solidFill>
                  <a:srgbClr val="FF0000"/>
                </a:solidFill>
              </a:rPr>
              <a:t>АС ЭИ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D1CEA6-D5D2-FC61-115F-32C209890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56" y="1284453"/>
            <a:ext cx="661650" cy="6616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9F05728-1FF3-0C6B-57DE-9B77327287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30" y="2313432"/>
            <a:ext cx="856101" cy="60244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7C51F93-131E-14EA-B793-DFD6A16E71F9}"/>
              </a:ext>
            </a:extLst>
          </p:cNvPr>
          <p:cNvSpPr/>
          <p:nvPr/>
        </p:nvSpPr>
        <p:spPr>
          <a:xfrm>
            <a:off x="612288" y="3253226"/>
            <a:ext cx="2954730" cy="25279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0D68A2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38A04C-F04B-92E9-4C93-8B2EE3183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8" y="3368000"/>
            <a:ext cx="1436115" cy="55355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3CC2CD9-A006-87F6-0A98-8BEDA41671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48" y="4046309"/>
            <a:ext cx="1017704" cy="14401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F41FE39-CC50-BD75-763D-EE017ACA4F27}"/>
              </a:ext>
            </a:extLst>
          </p:cNvPr>
          <p:cNvSpPr txBox="1"/>
          <p:nvPr/>
        </p:nvSpPr>
        <p:spPr>
          <a:xfrm>
            <a:off x="1928874" y="4358682"/>
            <a:ext cx="16381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ГОСУДАРСТВЕННАЯ РЕГИСТРАЦИЯ ПРОГРАММЫ ДЛЯ ЭВМ</a:t>
            </a:r>
            <a:r>
              <a:rPr lang="ru-RU" sz="1200" b="1" i="0" u="none" strike="noStrike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 </a:t>
            </a:r>
            <a:r>
              <a:rPr lang="ru-RU" sz="12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2026619571</a:t>
            </a:r>
            <a:endParaRPr lang="ru-RU" sz="1200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EF5A7A-F9D4-ED15-0608-1F4B26BA219E}"/>
              </a:ext>
            </a:extLst>
          </p:cNvPr>
          <p:cNvSpPr txBox="1"/>
          <p:nvPr/>
        </p:nvSpPr>
        <p:spPr>
          <a:xfrm>
            <a:off x="1662717" y="3320710"/>
            <a:ext cx="1904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D68A2"/>
                </a:solidFill>
              </a:rPr>
              <a:t>НЕЙРОСЕТЬ</a:t>
            </a:r>
          </a:p>
          <a:p>
            <a:pPr algn="r"/>
            <a:r>
              <a:rPr lang="ru-RU" dirty="0">
                <a:solidFill>
                  <a:srgbClr val="0D68A2"/>
                </a:solidFill>
              </a:rPr>
              <a:t> ДАНИЛА</a:t>
            </a:r>
            <a:endParaRPr lang="ru-RU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C9AE434-87B9-07EB-461A-EF6ED657E3E3}"/>
              </a:ext>
            </a:extLst>
          </p:cNvPr>
          <p:cNvSpPr/>
          <p:nvPr/>
        </p:nvSpPr>
        <p:spPr>
          <a:xfrm>
            <a:off x="3860226" y="1235756"/>
            <a:ext cx="5150171" cy="4545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0D68A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657BEF-C7D4-78C0-3FB6-8EAA6D52D62F}"/>
              </a:ext>
            </a:extLst>
          </p:cNvPr>
          <p:cNvSpPr txBox="1"/>
          <p:nvPr/>
        </p:nvSpPr>
        <p:spPr>
          <a:xfrm>
            <a:off x="3706336" y="799299"/>
            <a:ext cx="5317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СЧИТЫВАНИЕ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57D60C1-290A-E3FD-53D1-A54930A159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328" y="1391721"/>
            <a:ext cx="2406078" cy="116360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154146C-E2B0-5C63-54B8-BC1D8CEFD3E8}"/>
              </a:ext>
            </a:extLst>
          </p:cNvPr>
          <p:cNvSpPr txBox="1"/>
          <p:nvPr/>
        </p:nvSpPr>
        <p:spPr>
          <a:xfrm>
            <a:off x="6501672" y="1788859"/>
            <a:ext cx="23121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СКАНЕР 2</a:t>
            </a:r>
            <a:r>
              <a:rPr lang="en-US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D + </a:t>
            </a:r>
            <a:r>
              <a:rPr lang="ru-RU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АС ЭИ</a:t>
            </a:r>
            <a:endParaRPr lang="ru-RU" dirty="0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F465004-6807-C878-35DD-B36556D7F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661" y="2780676"/>
            <a:ext cx="2406078" cy="136095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BC6033C-EEB2-BB00-1EA0-82CAE973671F}"/>
              </a:ext>
            </a:extLst>
          </p:cNvPr>
          <p:cNvSpPr txBox="1"/>
          <p:nvPr/>
        </p:nvSpPr>
        <p:spPr>
          <a:xfrm>
            <a:off x="6509006" y="3006151"/>
            <a:ext cx="25219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СКАНЕР 2</a:t>
            </a:r>
            <a:r>
              <a:rPr lang="en-US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D + </a:t>
            </a:r>
            <a:r>
              <a:rPr lang="ru-RU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ВАША  ПРОИЗВОДСТВЕННАЯ СИСТЕМА + </a:t>
            </a:r>
            <a:r>
              <a:rPr lang="en-US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API </a:t>
            </a:r>
            <a:r>
              <a:rPr lang="ru-RU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АС ЭИ</a:t>
            </a:r>
            <a:endParaRPr lang="ru-RU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864DFE2-20BB-D4A2-D01F-037DB03E54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248" y="4490022"/>
            <a:ext cx="2343864" cy="90345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A986880-3D7B-7C35-07FB-85987AE6F53B}"/>
              </a:ext>
            </a:extLst>
          </p:cNvPr>
          <p:cNvSpPr txBox="1"/>
          <p:nvPr/>
        </p:nvSpPr>
        <p:spPr>
          <a:xfrm>
            <a:off x="6515597" y="4452161"/>
            <a:ext cx="25219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ДАНИЛА </a:t>
            </a:r>
            <a:r>
              <a:rPr lang="en-US" sz="1800" b="1" i="0" cap="all" dirty="0">
                <a:solidFill>
                  <a:srgbClr val="0A3E63"/>
                </a:solidFill>
                <a:effectLst/>
                <a:latin typeface="PT Sans" panose="020B0503020203020204" pitchFamily="34" charset="0"/>
              </a:rPr>
              <a:t>+ </a:t>
            </a:r>
            <a:r>
              <a:rPr lang="ru-RU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ВАША  ПРОИЗВОДСТВЕННАЯ СИСТЕМА -</a:t>
            </a:r>
            <a:r>
              <a:rPr lang="en-US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&gt;</a:t>
            </a:r>
            <a:r>
              <a:rPr lang="ru-RU" b="1" cap="all" dirty="0">
                <a:solidFill>
                  <a:srgbClr val="0A3E63"/>
                </a:solidFill>
                <a:latin typeface="PT Sans" panose="020B0503020203020204" pitchFamily="34" charset="0"/>
              </a:rPr>
              <a:t> АС ЭИ</a:t>
            </a:r>
            <a:endParaRPr lang="ru-RU" dirty="0"/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9532C334-B084-E41E-61C5-3BA640E62208}"/>
              </a:ext>
            </a:extLst>
          </p:cNvPr>
          <p:cNvCxnSpPr>
            <a:cxnSpLocks/>
          </p:cNvCxnSpPr>
          <p:nvPr/>
        </p:nvCxnSpPr>
        <p:spPr>
          <a:xfrm>
            <a:off x="3567018" y="1605088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105D15B7-6423-B6D8-DC42-9C25DFBAB8E5}"/>
              </a:ext>
            </a:extLst>
          </p:cNvPr>
          <p:cNvCxnSpPr>
            <a:cxnSpLocks/>
          </p:cNvCxnSpPr>
          <p:nvPr/>
        </p:nvCxnSpPr>
        <p:spPr>
          <a:xfrm>
            <a:off x="3567018" y="2621554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CD80573A-9C75-1E40-14BD-BDAB724B8406}"/>
              </a:ext>
            </a:extLst>
          </p:cNvPr>
          <p:cNvCxnSpPr>
            <a:cxnSpLocks/>
          </p:cNvCxnSpPr>
          <p:nvPr/>
        </p:nvCxnSpPr>
        <p:spPr>
          <a:xfrm>
            <a:off x="3567018" y="4494461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3C368BD5-8014-AE98-1613-413167CCBB81}"/>
              </a:ext>
            </a:extLst>
          </p:cNvPr>
          <p:cNvCxnSpPr>
            <a:cxnSpLocks/>
          </p:cNvCxnSpPr>
          <p:nvPr/>
        </p:nvCxnSpPr>
        <p:spPr>
          <a:xfrm>
            <a:off x="7776594" y="2196857"/>
            <a:ext cx="0" cy="659085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D07CF6EE-5F09-886A-3B31-EA64E16E257D}"/>
              </a:ext>
            </a:extLst>
          </p:cNvPr>
          <p:cNvSpPr/>
          <p:nvPr/>
        </p:nvSpPr>
        <p:spPr>
          <a:xfrm>
            <a:off x="9300353" y="1417374"/>
            <a:ext cx="2679099" cy="1007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0D68A2"/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7FFBCD23-6263-6460-9062-197340F6D7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11" y="1627721"/>
            <a:ext cx="2216581" cy="67421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AB665C3B-7E25-137D-C5E9-641F3465B217}"/>
              </a:ext>
            </a:extLst>
          </p:cNvPr>
          <p:cNvSpPr txBox="1"/>
          <p:nvPr/>
        </p:nvSpPr>
        <p:spPr>
          <a:xfrm>
            <a:off x="9300353" y="1048041"/>
            <a:ext cx="2679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ПРИЕМНЫЙ КОНТРОЛЬ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E61C3BEC-94B1-2D2A-05BE-A6911E478D2B}"/>
              </a:ext>
            </a:extLst>
          </p:cNvPr>
          <p:cNvSpPr/>
          <p:nvPr/>
        </p:nvSpPr>
        <p:spPr>
          <a:xfrm>
            <a:off x="9322541" y="3313303"/>
            <a:ext cx="2679099" cy="1007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0D68A2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0E23701-2865-FC69-CF4F-C419370924E0}"/>
              </a:ext>
            </a:extLst>
          </p:cNvPr>
          <p:cNvSpPr txBox="1"/>
          <p:nvPr/>
        </p:nvSpPr>
        <p:spPr>
          <a:xfrm>
            <a:off x="9331135" y="2634723"/>
            <a:ext cx="2679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ВНУТРИ(МЕЖ)ЦЕХОВАЯ ЛОГИСТИКА</a:t>
            </a: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6CF21B5-759D-0C1E-FFAC-37175601D8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96" y="3400557"/>
            <a:ext cx="2140675" cy="769424"/>
          </a:xfrm>
          <a:prstGeom prst="rect">
            <a:avLst/>
          </a:prstGeom>
        </p:spPr>
      </p:pic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A7B018AC-15A9-3D7B-16FD-85BF13E88BD2}"/>
              </a:ext>
            </a:extLst>
          </p:cNvPr>
          <p:cNvSpPr/>
          <p:nvPr/>
        </p:nvSpPr>
        <p:spPr>
          <a:xfrm>
            <a:off x="9331463" y="4774180"/>
            <a:ext cx="2679099" cy="10070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>
              <a:solidFill>
                <a:srgbClr val="0D68A2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42B7B77-5EE8-14C1-F4F4-6DD685B88DA1}"/>
              </a:ext>
            </a:extLst>
          </p:cNvPr>
          <p:cNvSpPr txBox="1"/>
          <p:nvPr/>
        </p:nvSpPr>
        <p:spPr>
          <a:xfrm>
            <a:off x="9331463" y="4404847"/>
            <a:ext cx="26790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D68A2"/>
                </a:solidFill>
              </a:rPr>
              <a:t>ПАСПОРТ // ВУ-4</a:t>
            </a:r>
            <a:r>
              <a:rPr lang="en-US" dirty="0">
                <a:solidFill>
                  <a:srgbClr val="0D68A2"/>
                </a:solidFill>
              </a:rPr>
              <a:t>M</a:t>
            </a:r>
            <a:endParaRPr lang="ru-RU" dirty="0">
              <a:solidFill>
                <a:srgbClr val="0D68A2"/>
              </a:solidFill>
            </a:endParaRP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9ADB9562-4755-823F-7AFB-50748A8454A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852" y="4858720"/>
            <a:ext cx="1182637" cy="820626"/>
          </a:xfrm>
          <a:prstGeom prst="rect">
            <a:avLst/>
          </a:prstGeom>
        </p:spPr>
      </p:pic>
      <p:cxnSp>
        <p:nvCxnSpPr>
          <p:cNvPr id="79" name="Прямая со стрелкой 78">
            <a:extLst>
              <a:ext uri="{FF2B5EF4-FFF2-40B4-BE49-F238E27FC236}">
                <a16:creationId xmlns:a16="http://schemas.microsoft.com/office/drawing/2014/main" id="{D730E315-5801-30B6-CA45-AF3BE042DEF5}"/>
              </a:ext>
            </a:extLst>
          </p:cNvPr>
          <p:cNvCxnSpPr>
            <a:cxnSpLocks/>
          </p:cNvCxnSpPr>
          <p:nvPr/>
        </p:nvCxnSpPr>
        <p:spPr>
          <a:xfrm>
            <a:off x="9010397" y="1920875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F4ED512C-4C7C-8B31-D3FB-06307B41F3E5}"/>
              </a:ext>
            </a:extLst>
          </p:cNvPr>
          <p:cNvCxnSpPr>
            <a:cxnSpLocks/>
          </p:cNvCxnSpPr>
          <p:nvPr/>
        </p:nvCxnSpPr>
        <p:spPr>
          <a:xfrm>
            <a:off x="9023667" y="3785269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1" name="Прямая со стрелкой 80">
            <a:extLst>
              <a:ext uri="{FF2B5EF4-FFF2-40B4-BE49-F238E27FC236}">
                <a16:creationId xmlns:a16="http://schemas.microsoft.com/office/drawing/2014/main" id="{D6D7EA01-E97B-604D-3C5B-E8972B4D9F21}"/>
              </a:ext>
            </a:extLst>
          </p:cNvPr>
          <p:cNvCxnSpPr>
            <a:cxnSpLocks/>
          </p:cNvCxnSpPr>
          <p:nvPr/>
        </p:nvCxnSpPr>
        <p:spPr>
          <a:xfrm>
            <a:off x="9030953" y="5189679"/>
            <a:ext cx="293206" cy="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4E27401D-3602-D741-67D9-AEDB0EF7B3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04" y="4858720"/>
            <a:ext cx="1379373" cy="820626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F6AC31C4-4954-5D54-EF72-1318DBC3BA85}"/>
              </a:ext>
            </a:extLst>
          </p:cNvPr>
          <p:cNvSpPr txBox="1"/>
          <p:nvPr/>
        </p:nvSpPr>
        <p:spPr>
          <a:xfrm>
            <a:off x="1434517" y="799299"/>
            <a:ext cx="2021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D68A2"/>
                </a:solidFill>
              </a:rPr>
              <a:t>МАРКИРОВКА</a:t>
            </a:r>
            <a:endParaRPr lang="ru-RU" dirty="0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6FAC6FF5-B2BF-F082-9AF1-994C23DD17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88" name="Номер слайда">
            <a:extLst>
              <a:ext uri="{FF2B5EF4-FFF2-40B4-BE49-F238E27FC236}">
                <a16:creationId xmlns:a16="http://schemas.microsoft.com/office/drawing/2014/main" id="{954597BD-2F81-8336-B783-7F4C94A797FF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09715096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АС «ЭИ СКЛАД» </a:t>
            </a:r>
          </a:p>
          <a:p>
            <a:r>
              <a:rPr lang="ru-RU" dirty="0"/>
              <a:t>базовая автоматизация 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6FAC6FF5-B2BF-F082-9AF1-994C23DD1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88" name="Номер слайда">
            <a:extLst>
              <a:ext uri="{FF2B5EF4-FFF2-40B4-BE49-F238E27FC236}">
                <a16:creationId xmlns:a16="http://schemas.microsoft.com/office/drawing/2014/main" id="{954597BD-2F81-8336-B783-7F4C94A797FF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915E978-A18D-E438-8CDB-808B676B7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20" y="1258681"/>
            <a:ext cx="4403888" cy="4248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5FC6AD-965E-D385-F948-77F8C027EBA8}"/>
              </a:ext>
            </a:extLst>
          </p:cNvPr>
          <p:cNvSpPr txBox="1"/>
          <p:nvPr/>
        </p:nvSpPr>
        <p:spPr>
          <a:xfrm>
            <a:off x="464092" y="1258681"/>
            <a:ext cx="6853610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Интеграция с АС ЭИ для приемного контроля «из коробки»</a:t>
            </a:r>
            <a:endParaRPr lang="ru-RU" sz="2000" b="1" dirty="0">
              <a:solidFill>
                <a:srgbClr val="FF0000"/>
              </a:solidFill>
            </a:endParaRP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Справочники КЖА СЖА УНК и т.д. </a:t>
            </a:r>
            <a:endParaRPr lang="ru-RU" sz="2000" b="1" dirty="0">
              <a:solidFill>
                <a:srgbClr val="FF0000"/>
              </a:solidFill>
            </a:endParaRP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Складские операции и оперативный учет с моб. рабочим местом  + </a:t>
            </a:r>
            <a:r>
              <a:rPr lang="ru-RU" sz="2000" b="1" i="1" dirty="0"/>
              <a:t>Данила</a:t>
            </a:r>
            <a:r>
              <a:rPr lang="ru-RU" sz="2000" dirty="0"/>
              <a:t> (приход/расход/перемещение/ инвентаризация). 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endParaRPr lang="ru-RU" sz="700" dirty="0"/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Формирование паспорта + интеграция с АС ЭИ «из коробки».</a:t>
            </a:r>
          </a:p>
          <a:p>
            <a:pPr marL="180975" indent="-169863">
              <a:buFont typeface="Arial" panose="020B0604020202020204" pitchFamily="34" charset="0"/>
              <a:buChar char="•"/>
            </a:pPr>
            <a:r>
              <a:rPr lang="ru-RU" sz="2000" dirty="0"/>
              <a:t>АРМ клиента (опционально).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DFA640-0123-B4BE-6E1A-8049755927F4}"/>
              </a:ext>
            </a:extLst>
          </p:cNvPr>
          <p:cNvSpPr txBox="1"/>
          <p:nvPr/>
        </p:nvSpPr>
        <p:spPr>
          <a:xfrm>
            <a:off x="1019681" y="4379508"/>
            <a:ext cx="287121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Расширение конфигурации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36E063-7F0B-2756-C333-C14D88F43500}"/>
              </a:ext>
            </a:extLst>
          </p:cNvPr>
          <p:cNvSpPr txBox="1"/>
          <p:nvPr/>
        </p:nvSpPr>
        <p:spPr>
          <a:xfrm>
            <a:off x="4039312" y="4379508"/>
            <a:ext cx="287121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Отдельная </a:t>
            </a:r>
          </a:p>
          <a:p>
            <a:pPr algn="ctr"/>
            <a:r>
              <a:rPr lang="ru-RU" b="1" dirty="0"/>
              <a:t>база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3FA0D-A4D8-43B5-DF8F-4DCE3F9C7AB5}"/>
              </a:ext>
            </a:extLst>
          </p:cNvPr>
          <p:cNvSpPr txBox="1"/>
          <p:nvPr/>
        </p:nvSpPr>
        <p:spPr>
          <a:xfrm>
            <a:off x="1188720" y="5184427"/>
            <a:ext cx="2554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1С</a:t>
            </a:r>
            <a:r>
              <a:rPr lang="en-US" sz="1800" dirty="0"/>
              <a:t>: ERP (</a:t>
            </a:r>
            <a:r>
              <a:rPr lang="ru-RU" sz="1800" dirty="0"/>
              <a:t>КА, УТ</a:t>
            </a:r>
            <a:r>
              <a:rPr lang="en-US" sz="1800" dirty="0"/>
              <a:t>)</a:t>
            </a:r>
            <a:endParaRPr lang="ru-RU" dirty="0"/>
          </a:p>
          <a:p>
            <a:pPr algn="ctr"/>
            <a:r>
              <a:rPr lang="ru-RU" sz="1800" dirty="0"/>
              <a:t>1С</a:t>
            </a:r>
            <a:r>
              <a:rPr lang="en-US" sz="1800" dirty="0"/>
              <a:t>: </a:t>
            </a:r>
            <a:r>
              <a:rPr lang="ru-RU" dirty="0"/>
              <a:t>Бухгалтерия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300CAC-51B6-0B32-BD1B-54D4F73CCCA8}"/>
              </a:ext>
            </a:extLst>
          </p:cNvPr>
          <p:cNvSpPr txBox="1"/>
          <p:nvPr/>
        </p:nvSpPr>
        <p:spPr>
          <a:xfrm>
            <a:off x="4039312" y="5184426"/>
            <a:ext cx="2554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На наших северах</a:t>
            </a:r>
          </a:p>
          <a:p>
            <a:pPr algn="ctr"/>
            <a:r>
              <a:rPr lang="ru-RU" sz="1800" dirty="0"/>
              <a:t>На Ваших серверах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12396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C1A0BCB-B6AA-DA35-B387-70AB68BACE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8680120" cy="831850"/>
          </a:xfrm>
        </p:spPr>
        <p:txBody>
          <a:bodyPr/>
          <a:lstStyle/>
          <a:p>
            <a:r>
              <a:rPr lang="ru-RU" sz="2800" b="1" dirty="0"/>
              <a:t>ВУ-36</a:t>
            </a:r>
          </a:p>
          <a:p>
            <a:endParaRPr lang="ru-RU" dirty="0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6FAC6FF5-B2BF-F082-9AF1-994C23DD1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88" name="Номер слайда">
            <a:extLst>
              <a:ext uri="{FF2B5EF4-FFF2-40B4-BE49-F238E27FC236}">
                <a16:creationId xmlns:a16="http://schemas.microsoft.com/office/drawing/2014/main" id="{954597BD-2F81-8336-B783-7F4C94A797FF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E630D1-4200-AFDE-956E-3101980AF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78" y="956728"/>
            <a:ext cx="4159445" cy="52916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D20EFE-0A30-A68C-0BF2-FCC62BB4DE2C}"/>
              </a:ext>
            </a:extLst>
          </p:cNvPr>
          <p:cNvSpPr txBox="1"/>
          <p:nvPr/>
        </p:nvSpPr>
        <p:spPr>
          <a:xfrm>
            <a:off x="5185905" y="1783753"/>
            <a:ext cx="63962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ВУ-36</a:t>
            </a:r>
          </a:p>
          <a:p>
            <a:endParaRPr lang="ru-RU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Формирование ТЗ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Согласование ТЗ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Реализация по ТЗ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Запуск –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&gt; 2027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Google Shape;85;p16">
            <a:extLst>
              <a:ext uri="{FF2B5EF4-FFF2-40B4-BE49-F238E27FC236}">
                <a16:creationId xmlns:a16="http://schemas.microsoft.com/office/drawing/2014/main" id="{025E9779-70EF-9D12-980D-98CBF51EB65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76567" y="4151787"/>
            <a:ext cx="1222250" cy="136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6">
            <a:extLst>
              <a:ext uri="{FF2B5EF4-FFF2-40B4-BE49-F238E27FC236}">
                <a16:creationId xmlns:a16="http://schemas.microsoft.com/office/drawing/2014/main" id="{2F81CC55-DF87-5640-FD0C-4B6358FEB3E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8817" y="3491102"/>
            <a:ext cx="3606900" cy="2777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596745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2257FE5-C6F0-4334-910D-8E1D8EC6DE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45" y="365240"/>
            <a:ext cx="6608251" cy="831850"/>
          </a:xfrm>
        </p:spPr>
        <p:txBody>
          <a:bodyPr/>
          <a:lstStyle/>
          <a:p>
            <a:r>
              <a:rPr lang="ru-RU" dirty="0"/>
              <a:t>Описание схемы </a:t>
            </a:r>
            <a:r>
              <a:rPr lang="en-US" dirty="0"/>
              <a:t>XML - QP_201DI</a:t>
            </a:r>
            <a:endParaRPr lang="ru-RU" dirty="0"/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478D44-F72C-B38D-98C8-C9587637F567}"/>
              </a:ext>
            </a:extLst>
          </p:cNvPr>
          <p:cNvSpPr txBox="1"/>
          <p:nvPr/>
        </p:nvSpPr>
        <p:spPr>
          <a:xfrm>
            <a:off x="6406392" y="1648384"/>
            <a:ext cx="37372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Описание схемы </a:t>
            </a:r>
            <a:r>
              <a:rPr lang="en-US" dirty="0"/>
              <a:t>XML - QP_201DI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19D4C0-2524-FB52-14B1-4B79AA89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29" y="1099165"/>
            <a:ext cx="2455333" cy="23130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3FC9EC-9ABB-D5CE-7169-4BFDE9AEB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569" y="1099164"/>
            <a:ext cx="2313057" cy="23130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9E5564-5FE2-0D1A-6A13-98A5105F56FE}"/>
              </a:ext>
            </a:extLst>
          </p:cNvPr>
          <p:cNvSpPr txBox="1"/>
          <p:nvPr/>
        </p:nvSpPr>
        <p:spPr>
          <a:xfrm>
            <a:off x="6406392" y="2017716"/>
            <a:ext cx="51801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hlinkClick r:id="rId4"/>
              </a:rPr>
              <a:t>https://disk.360.yandex.ru/</a:t>
            </a:r>
            <a:r>
              <a:rPr lang="en" dirty="0" err="1">
                <a:hlinkClick r:id="rId4"/>
              </a:rPr>
              <a:t>i</a:t>
            </a:r>
            <a:r>
              <a:rPr lang="en" dirty="0">
                <a:hlinkClick r:id="rId4"/>
              </a:rPr>
              <a:t>/</a:t>
            </a:r>
            <a:r>
              <a:rPr lang="en" dirty="0" err="1">
                <a:hlinkClick r:id="rId4"/>
              </a:rPr>
              <a:t>ekX_bFqYzwRBMQ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4DEEF6-E105-4F22-E61D-A6CB84249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729" y="3636172"/>
            <a:ext cx="2428151" cy="20891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4CF91D-159C-25D7-3F85-F546AB028C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1569" y="3573461"/>
            <a:ext cx="2313057" cy="23130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865E6A-275E-6195-E6A4-DF96959F2C50}"/>
              </a:ext>
            </a:extLst>
          </p:cNvPr>
          <p:cNvSpPr txBox="1"/>
          <p:nvPr/>
        </p:nvSpPr>
        <p:spPr>
          <a:xfrm>
            <a:off x="6406392" y="4160397"/>
            <a:ext cx="421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Описание интеграционных механизмов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72335-D7D9-67CF-4C58-F73BBD491E39}"/>
              </a:ext>
            </a:extLst>
          </p:cNvPr>
          <p:cNvSpPr txBox="1"/>
          <p:nvPr/>
        </p:nvSpPr>
        <p:spPr>
          <a:xfrm>
            <a:off x="6406391" y="4529729"/>
            <a:ext cx="4507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hlinkClick r:id="rId7"/>
              </a:rPr>
              <a:t>https://disk.360.yandex.ru/</a:t>
            </a:r>
            <a:r>
              <a:rPr lang="en" dirty="0" err="1">
                <a:hlinkClick r:id="rId7"/>
              </a:rPr>
              <a:t>i</a:t>
            </a:r>
            <a:r>
              <a:rPr lang="en" dirty="0">
                <a:hlinkClick r:id="rId7"/>
              </a:rPr>
              <a:t>/ce5_-Oqk9C4MLg</a:t>
            </a:r>
            <a:endParaRPr lang="en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36419C6-AE68-6FD6-1A2A-D723DA1B382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216" y="303649"/>
            <a:ext cx="1827497" cy="463401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F4354219-DC31-4AC8-3B84-1CD329A3117D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8230733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3904</TotalTime>
  <Words>818</Words>
  <Application>Microsoft Macintosh PowerPoint</Application>
  <PresentationFormat>Широкоэкранный</PresentationFormat>
  <Paragraphs>157</Paragraphs>
  <Slides>17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Montserrat</vt:lpstr>
      <vt:lpstr>Montserrat Bold</vt:lpstr>
      <vt:lpstr>Montserrat Regular</vt:lpstr>
      <vt:lpstr>PT Sans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bukharov</dc:creator>
  <cp:lastModifiedBy>Microsoft Office User</cp:lastModifiedBy>
  <cp:revision>62</cp:revision>
  <dcterms:created xsi:type="dcterms:W3CDTF">2024-02-19T10:55:05Z</dcterms:created>
  <dcterms:modified xsi:type="dcterms:W3CDTF">2026-10-07T20:00:01Z</dcterms:modified>
</cp:coreProperties>
</file>