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94" r:id="rId2"/>
    <p:sldId id="3171" r:id="rId3"/>
    <p:sldId id="3289" r:id="rId4"/>
    <p:sldId id="287" r:id="rId5"/>
    <p:sldId id="286" r:id="rId6"/>
    <p:sldId id="289" r:id="rId7"/>
    <p:sldId id="3176" r:id="rId8"/>
    <p:sldId id="3293" r:id="rId9"/>
    <p:sldId id="3286" r:id="rId10"/>
    <p:sldId id="3288" r:id="rId11"/>
    <p:sldId id="3291" r:id="rId12"/>
    <p:sldId id="3290" r:id="rId13"/>
    <p:sldId id="31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9D"/>
    <a:srgbClr val="3A6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5"/>
    <p:restoredTop sz="94866"/>
  </p:normalViewPr>
  <p:slideViewPr>
    <p:cSldViewPr snapToGrid="0">
      <p:cViewPr varScale="1">
        <p:scale>
          <a:sx n="215" d="100"/>
          <a:sy n="215" d="100"/>
        </p:scale>
        <p:origin x="1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8D26-8659-4501-8F91-7BB9D612F85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B8B72-9E59-445B-AE0D-6F35A6D0F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e23b88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e23b88c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000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e23b88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e23b88c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692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e23b88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e23b88c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621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e23b88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e23b88c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4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6E2-34EE-4748-9056-BFE470483D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8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6E2-34EE-4748-9056-BFE470483D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3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6E2-34EE-4748-9056-BFE470483D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3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9FAF5-B8DD-1E94-7ADC-57E57CE2B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EB14AC-E96F-789A-B9DF-724BFBBDB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1B8C8-9A66-7A41-58FC-9B4DCFD91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FE4DC-6FA2-2500-D207-1DA02A0F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B15DC-3F95-41B0-85BB-2ECC0124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6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FAC36-23AC-3622-2388-48CC2135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0BD0A5-EE52-DE36-93A1-A5D4F0D8B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70202-C7B5-5A53-5660-480BAFF7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BA831-CD9E-DE31-72AD-0243D3B0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BF1AA-BE04-C214-11B1-061E0341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9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FFD25E-2ABE-B66C-4220-E5820F316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BA01E-84B3-747C-93AB-51C60E219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BC5F8-A12D-810B-3F27-FE01D691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7BD1BE-CA46-0238-90BE-EBCA6B30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535A70-EF3D-01E8-7C66-87B97FAF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5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79353DDE-5A5D-0643-911D-007199225EA5}"/>
              </a:ext>
            </a:extLst>
          </p:cNvPr>
          <p:cNvSpPr txBox="1"/>
          <p:nvPr userDrawn="1"/>
        </p:nvSpPr>
        <p:spPr>
          <a:xfrm>
            <a:off x="3713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pic>
        <p:nvPicPr>
          <p:cNvPr id="5" name="ицпвк фирстиль2-05.png" descr="ицпвк фирстиль2-05.png">
            <a:extLst>
              <a:ext uri="{FF2B5EF4-FFF2-40B4-BE49-F238E27FC236}">
                <a16:creationId xmlns:a16="http://schemas.microsoft.com/office/drawing/2014/main" id="{13664C14-587E-1841-BB39-E718CB721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575" y="2854222"/>
            <a:ext cx="800038" cy="787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элемент2-07.png" descr="элемент2-07.png">
            <a:extLst>
              <a:ext uri="{FF2B5EF4-FFF2-40B4-BE49-F238E27FC236}">
                <a16:creationId xmlns:a16="http://schemas.microsoft.com/office/drawing/2014/main" id="{8CB8B0FD-F2CF-9247-9264-9372336149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6737" y="389415"/>
            <a:ext cx="2313380" cy="40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C5670500-F628-5A48-9558-C39A5AFD06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845" y="365240"/>
            <a:ext cx="4841875" cy="831850"/>
          </a:xfrm>
          <a:prstGeom prst="rect">
            <a:avLst/>
          </a:prstGeom>
        </p:spPr>
        <p:txBody>
          <a:bodyPr/>
          <a:lstStyle>
            <a:lvl1pPr>
              <a:buNone/>
              <a:defRPr sz="26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1E9D46F-FFDF-1942-9D69-D057B99567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643" y="1913400"/>
            <a:ext cx="5309357" cy="35730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5" name="Рисунок 14" descr="Изображение выглядит как знак, сидит, движение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ED4A27D3-0A5D-C64C-B681-B51019D13A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701" y="356744"/>
            <a:ext cx="1286276" cy="3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936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2260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EC5A1-20E0-C340-EC7D-3011EDB0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261D-3E3A-AA2D-C6B3-B63D3F178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AE7BE-7A30-3947-9456-0F03A582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3582E4-DF97-2CDB-75EE-9688B256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3DCC25-7316-AB08-8A26-9890EDB3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C0833-BE02-2098-8AF5-11A4D236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173D5C-DC3D-6A79-0AC9-50C121196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011C2-FBDE-B5E3-3AEC-94C50E9A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1CD60-0DE5-F6AE-6534-0E92748D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9C37E1-2464-94CD-5F55-92C29CE3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E6FA2-64AC-973B-619F-D906527F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F308B-0749-08EB-FF70-83B7D3094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1309D-4482-F689-C9AC-33FE5CB38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72656E-9ADF-5217-051D-AB127E1F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AC8BB-742E-973D-E2CB-3EE20EF2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EA410-CA2B-C2E8-411A-71002DA5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1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AA3DF-65E2-47B1-92E3-02760F73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2DF0DC-3DB5-62A3-256E-684EF6FC8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6D7438-2DAF-1322-9B55-E66B44652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1570CD-5535-76E1-6B77-1D73926A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3AA9B5-9821-357B-B690-4910E5DB1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2C1033-15C6-E20D-A5D1-5E374DA6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EAB4FE-E1E9-DC1A-D332-B4997EB7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7559B2-B1D6-6C4E-619F-90CAAF8E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297EF-2190-5C45-AF39-27A226C1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A6DE9F-F3D0-A45C-AF25-71E03AB6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DF8AE3-78FC-1FA5-C5D2-9D569E9D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6DAA64-D95D-601D-EA8C-BB91DD2C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369FD0-6EB9-3A28-8B89-195B185B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A89EC7-43AF-CCB1-A8A9-804BEFEE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3C2532-3CF7-D77A-F754-CBB93F6F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8725-61FF-54DA-54D3-3078B47A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B5F335-8692-FBEE-CA20-A62F51066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42D22B-CF85-54E8-FF51-32A275C7C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A900B7-100C-B537-D82B-67BD7686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53CFF3-05FC-04C1-F448-23A20499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568C1-30CF-03B5-485B-ACA84726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2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B3F26-C03A-CBD5-45D3-AA4B53F7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0A816B-78E7-1173-7DBF-3243E2A48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2EDA98-638E-4FB8-1372-2C0B3190B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ED5B8-CB56-6DA3-E13B-D10C2085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78CE47-C0BD-9B8F-84C2-AE2A88D6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348F4D-DAE2-B061-1A2E-13ED6723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2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3E91A-2B85-88AD-685B-284632BB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B729D0-A423-CB91-C582-A7C5D4964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D9709-394B-1D2D-B18B-A21A56ABA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F8F50-DA45-4E59-B818-A0106AD70E0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9FE6C-BC6A-FE41-93FE-B7B45969A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4889F1-ADD2-1126-E8EF-E2DBC28DF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12BA2-2F5D-4154-A712-BED7C59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9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tzPZBpSfuPs6hpdo1dFdEBBjJWOogLITE3MKPzHTvA/edit#heading=h.4g3d7c8k6crp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s://disk.yandex.ru/i/Bq1xbdujP6Z7P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ttzPZBpSfuPs6hpdo1dFdEBBjJWOogLITE3MKPzHTvA/edit#heading=h.tf4ejq3rxltt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docs.google.com/document/d/1ttzPZBpSfuPs6hpdo1dFdEBBjJWOogLITE3MKPzHTvA/edit#heading=h.dhiz69u5p8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cs.google.com/document/d/1ttzPZBpSfuPs6hpdo1dFdEBBjJWOogLITE3MKPzHTvA/edit#heading=h.4g3d7c8k6crp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docs.google.com/document/d/1ttzPZBpSfuPs6hpdo1dFdEBBjJWOogLITE3MKPzHTvA/edit#heading=h.s93a4kc6rj2s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docs.google.com/document/d/1ttzPZBpSfuPs6hpdo1dFdEBBjJWOogLITE3MKPzHTvA/edit#heading=h.llhjs2jpifo3" TargetMode="External"/><Relationship Id="rId9" Type="http://schemas.openxmlformats.org/officeDocument/2006/relationships/hyperlink" Target="https://docs.google.com/document/d/1ttzPZBpSfuPs6hpdo1dFdEBBjJWOogLITE3MKPzHTvA/edit#heading=h.oe7iwxihqgc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0;p14">
            <a:extLst>
              <a:ext uri="{FF2B5EF4-FFF2-40B4-BE49-F238E27FC236}">
                <a16:creationId xmlns:a16="http://schemas.microsoft.com/office/drawing/2014/main" id="{84C423DD-2C2F-C80B-CFFD-2A182C29A6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62488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ru" b="1" dirty="0">
                <a:solidFill>
                  <a:srgbClr val="001643"/>
                </a:solidFill>
                <a:latin typeface="PT Sans"/>
                <a:ea typeface="PT Sans"/>
                <a:cs typeface="PT Sans"/>
                <a:sym typeface="PT Sans"/>
              </a:rPr>
              <a:t>АС «ЭЛЕКТРОННЫЙ ИНСПЕКТОР»</a:t>
            </a:r>
            <a:br>
              <a:rPr lang="ru" b="1" dirty="0">
                <a:solidFill>
                  <a:srgbClr val="001643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" b="1" dirty="0">
                <a:latin typeface="PT Sans"/>
                <a:ea typeface="PT Sans"/>
                <a:cs typeface="PT Sans"/>
                <a:sym typeface="PT Sans"/>
              </a:rPr>
              <a:t>ЗАГРУЗКА ИЗ XML</a:t>
            </a:r>
            <a:endParaRPr b="1" dirty="0">
              <a:solidFill>
                <a:srgbClr val="00164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5458F52-5C1E-AF6E-507C-03C39037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325" y="838965"/>
            <a:ext cx="1398076" cy="38835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7C6FBE0-0D99-C81F-1739-0A1651F018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AE963-3513-29C3-5E4A-09C4BB5B6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61" y="1932927"/>
            <a:ext cx="10363200" cy="3740256"/>
          </a:xfrm>
          <a:prstGeom prst="rect">
            <a:avLst/>
          </a:prstGeom>
        </p:spPr>
      </p:pic>
      <p:pic>
        <p:nvPicPr>
          <p:cNvPr id="5" name="Google Shape;178;p23">
            <a:extLst>
              <a:ext uri="{FF2B5EF4-FFF2-40B4-BE49-F238E27FC236}">
                <a16:creationId xmlns:a16="http://schemas.microsoft.com/office/drawing/2014/main" id="{E7922868-65D6-9ADF-D166-74663664EA7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889" y="6360505"/>
            <a:ext cx="987020" cy="23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8;p23">
            <a:extLst>
              <a:ext uri="{FF2B5EF4-FFF2-40B4-BE49-F238E27FC236}">
                <a16:creationId xmlns:a16="http://schemas.microsoft.com/office/drawing/2014/main" id="{C9424353-3738-37D4-9990-C7E23104F77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33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C1A0BCB-B6AA-DA35-B387-70AB68BAC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45" y="365239"/>
            <a:ext cx="9594520" cy="93112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ИДЕНТИФИКАЦИЯ В КООПЕРАЦИИ</a:t>
            </a:r>
          </a:p>
          <a:p>
            <a:r>
              <a:rPr lang="ru-RU" dirty="0"/>
              <a:t>МАРКИРОВКА, ОТГРУЗКА, ПРИЕМНЫЙ КОНТРОЛЬ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3ED1B-0D7E-199F-0D1F-81F1ABB951D4}"/>
              </a:ext>
            </a:extLst>
          </p:cNvPr>
          <p:cNvSpPr/>
          <p:nvPr/>
        </p:nvSpPr>
        <p:spPr>
          <a:xfrm>
            <a:off x="297756" y="1572810"/>
            <a:ext cx="3244097" cy="4404244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9AE55-E8B4-F0B1-8C9D-A0DD1176ED6C}"/>
              </a:ext>
            </a:extLst>
          </p:cNvPr>
          <p:cNvSpPr txBox="1"/>
          <p:nvPr/>
        </p:nvSpPr>
        <p:spPr>
          <a:xfrm>
            <a:off x="587123" y="1778367"/>
            <a:ext cx="1953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ПРОИЗВОДИТЕЛЬ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ОСЬ ЧЕРНОВАЯ</a:t>
            </a:r>
            <a:endParaRPr kumimoji="0" lang="ru-RU" b="1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E0A12B-E69D-758F-50B6-A89961258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74" y="1857567"/>
            <a:ext cx="835735" cy="528926"/>
          </a:xfrm>
          <a:prstGeom prst="rect">
            <a:avLst/>
          </a:prstGeom>
          <a:noFill/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4570E90-38E1-38C1-E77A-DB15FCD9B757}"/>
              </a:ext>
            </a:extLst>
          </p:cNvPr>
          <p:cNvSpPr/>
          <p:nvPr/>
        </p:nvSpPr>
        <p:spPr>
          <a:xfrm>
            <a:off x="587123" y="2545543"/>
            <a:ext cx="2746386" cy="783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D68A2"/>
                </a:solidFill>
              </a:rPr>
              <a:t>МАРКИРОВКА ПО СТО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348927D-CCD9-BB16-26CB-D65AE7D8F750}"/>
              </a:ext>
            </a:extLst>
          </p:cNvPr>
          <p:cNvSpPr/>
          <p:nvPr/>
        </p:nvSpPr>
        <p:spPr>
          <a:xfrm>
            <a:off x="442439" y="3674247"/>
            <a:ext cx="2954730" cy="1005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D68A2"/>
                </a:solidFill>
              </a:rPr>
              <a:t>МАРКИРОВКА СОБСТВЕННАЯ (ПРОИЗВОДСТВЕННАЯ)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73EE81-0F76-D754-C01D-7E3AE3AE23BB}"/>
              </a:ext>
            </a:extLst>
          </p:cNvPr>
          <p:cNvSpPr txBox="1"/>
          <p:nvPr/>
        </p:nvSpPr>
        <p:spPr>
          <a:xfrm>
            <a:off x="1592552" y="3319867"/>
            <a:ext cx="73552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D68A2"/>
                </a:solidFill>
              </a:rPr>
              <a:t>ИЛИ</a:t>
            </a:r>
            <a:endParaRPr lang="ru-RU" b="1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F5FB5183-4E87-06D3-B082-C9A5CAED4366}"/>
              </a:ext>
            </a:extLst>
          </p:cNvPr>
          <p:cNvSpPr/>
          <p:nvPr/>
        </p:nvSpPr>
        <p:spPr>
          <a:xfrm>
            <a:off x="4125244" y="1572809"/>
            <a:ext cx="2752459" cy="4504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E74A88-4DA4-40E2-5A4B-2608AF5A6621}"/>
              </a:ext>
            </a:extLst>
          </p:cNvPr>
          <p:cNvSpPr txBox="1"/>
          <p:nvPr/>
        </p:nvSpPr>
        <p:spPr>
          <a:xfrm>
            <a:off x="4011838" y="1687743"/>
            <a:ext cx="29792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85394"/>
                </a:solidFill>
              </a:rPr>
              <a:t>АС «Электронный инспектор»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258F58D8-62AE-C898-245C-BD4A0F6B9B3D}"/>
              </a:ext>
            </a:extLst>
          </p:cNvPr>
          <p:cNvSpPr>
            <a:spLocks noChangeAspect="1"/>
          </p:cNvSpPr>
          <p:nvPr/>
        </p:nvSpPr>
        <p:spPr>
          <a:xfrm>
            <a:off x="4195687" y="2300363"/>
            <a:ext cx="804277" cy="646331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ПАСПОРТ в АС ЭИ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(</a:t>
            </a:r>
            <a:r>
              <a:rPr lang="en-US" sz="900" dirty="0">
                <a:solidFill>
                  <a:schemeClr val="tx1"/>
                </a:solidFill>
              </a:rPr>
              <a:t>XML</a:t>
            </a:r>
            <a:r>
              <a:rPr lang="ru-RU" sz="900" dirty="0">
                <a:solidFill>
                  <a:schemeClr val="tx1"/>
                </a:solidFill>
              </a:rPr>
              <a:t>, </a:t>
            </a:r>
            <a:r>
              <a:rPr lang="en-US" sz="900" dirty="0">
                <a:solidFill>
                  <a:schemeClr val="tx1"/>
                </a:solidFill>
              </a:rPr>
              <a:t>PDF</a:t>
            </a:r>
            <a:r>
              <a:rPr lang="ru-RU" sz="9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ED0C1B86-0242-B95B-FC0B-F37ABC79B101}"/>
              </a:ext>
            </a:extLst>
          </p:cNvPr>
          <p:cNvSpPr>
            <a:spLocks/>
          </p:cNvSpPr>
          <p:nvPr/>
        </p:nvSpPr>
        <p:spPr>
          <a:xfrm>
            <a:off x="5052425" y="2307746"/>
            <a:ext cx="1728870" cy="187243"/>
          </a:xfrm>
          <a:prstGeom prst="roundRect">
            <a:avLst>
              <a:gd name="adj" fmla="val 118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Данные о выпущенной детали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EB0D56D4-CB64-988C-A0E4-CEF32F2AD1E9}"/>
              </a:ext>
            </a:extLst>
          </p:cNvPr>
          <p:cNvSpPr>
            <a:spLocks/>
          </p:cNvSpPr>
          <p:nvPr/>
        </p:nvSpPr>
        <p:spPr>
          <a:xfrm>
            <a:off x="5052425" y="2527984"/>
            <a:ext cx="1728870" cy="187243"/>
          </a:xfrm>
          <a:prstGeom prst="roundRect">
            <a:avLst>
              <a:gd name="adj" fmla="val 118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Данные о выпущенной детали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C718253C-1171-6B6F-2C76-D9444A21F5C9}"/>
              </a:ext>
            </a:extLst>
          </p:cNvPr>
          <p:cNvSpPr>
            <a:spLocks/>
          </p:cNvSpPr>
          <p:nvPr/>
        </p:nvSpPr>
        <p:spPr>
          <a:xfrm>
            <a:off x="5052425" y="2750158"/>
            <a:ext cx="1728870" cy="187243"/>
          </a:xfrm>
          <a:prstGeom prst="roundRect">
            <a:avLst>
              <a:gd name="adj" fmla="val 118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Данные о выпущенной детали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D46A0DB-675C-FF0B-9B1E-4BECA3EC4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2" y="4059952"/>
            <a:ext cx="2386119" cy="1764223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6E9455E-05E4-FD92-D36E-C29A389087F0}"/>
              </a:ext>
            </a:extLst>
          </p:cNvPr>
          <p:cNvSpPr/>
          <p:nvPr/>
        </p:nvSpPr>
        <p:spPr>
          <a:xfrm>
            <a:off x="4259465" y="3064018"/>
            <a:ext cx="2521829" cy="187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D68A2"/>
                </a:solidFill>
              </a:rPr>
              <a:t>МАРКИРОВКА ПО СТО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92B3053-9D4D-1504-14C0-543248F94003}"/>
              </a:ext>
            </a:extLst>
          </p:cNvPr>
          <p:cNvSpPr/>
          <p:nvPr/>
        </p:nvSpPr>
        <p:spPr>
          <a:xfrm>
            <a:off x="4225283" y="3628888"/>
            <a:ext cx="2521829" cy="273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D68A2"/>
                </a:solidFill>
              </a:rPr>
              <a:t>МАРКИРОВКА ПРОИЗВОДИТЕЛЯ (ПРОИЗВОДСТВЕННАЯ)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A9EDDE-3F09-26BE-20D7-F302ACCC0589}"/>
              </a:ext>
            </a:extLst>
          </p:cNvPr>
          <p:cNvSpPr txBox="1"/>
          <p:nvPr/>
        </p:nvSpPr>
        <p:spPr>
          <a:xfrm>
            <a:off x="5336231" y="3268234"/>
            <a:ext cx="36829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D68A2"/>
                </a:solidFill>
              </a:rPr>
              <a:t>И</a:t>
            </a:r>
            <a:endParaRPr lang="ru-RU" b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6A253AF-DC6F-6783-94B4-5697BD391267}"/>
              </a:ext>
            </a:extLst>
          </p:cNvPr>
          <p:cNvSpPr/>
          <p:nvPr/>
        </p:nvSpPr>
        <p:spPr>
          <a:xfrm>
            <a:off x="7674390" y="1529519"/>
            <a:ext cx="4375073" cy="3166579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9775B0-6964-22C6-9EBD-026B23415E77}"/>
              </a:ext>
            </a:extLst>
          </p:cNvPr>
          <p:cNvSpPr txBox="1"/>
          <p:nvPr/>
        </p:nvSpPr>
        <p:spPr>
          <a:xfrm>
            <a:off x="8135199" y="1778366"/>
            <a:ext cx="1953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ПРОИЗВОДИТЕЛЬ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ОСЬ </a:t>
            </a:r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ЧИСТОВОЙ</a:t>
            </a:r>
            <a:endParaRPr kumimoji="0" lang="ru-RU" b="1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2C9C9B7-1BCB-D24A-00D3-5D8F4777B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31" y="1778366"/>
            <a:ext cx="1280946" cy="634075"/>
          </a:xfrm>
          <a:prstGeom prst="rect">
            <a:avLst/>
          </a:prstGeom>
          <a:noFill/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F66F874-368E-7271-CC9F-25AB9745AC82}"/>
              </a:ext>
            </a:extLst>
          </p:cNvPr>
          <p:cNvSpPr/>
          <p:nvPr/>
        </p:nvSpPr>
        <p:spPr>
          <a:xfrm>
            <a:off x="7923367" y="2540885"/>
            <a:ext cx="1706208" cy="783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D68A2"/>
                </a:solidFill>
              </a:rPr>
              <a:t>СЧИТЫВАНИЕ МАРКИРОВКИ (СТО ИЛИ ПРОИЗВ.)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36D5500C-1734-FCA9-8166-8C0B3DF80D45}"/>
              </a:ext>
            </a:extLst>
          </p:cNvPr>
          <p:cNvCxnSpPr>
            <a:cxnSpLocks/>
          </p:cNvCxnSpPr>
          <p:nvPr/>
        </p:nvCxnSpPr>
        <p:spPr>
          <a:xfrm flipH="1">
            <a:off x="6852888" y="2946789"/>
            <a:ext cx="104566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808FBBF-B60E-08FC-015D-A7AA2C869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4329" y="2533853"/>
            <a:ext cx="730461" cy="78310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0388428-1EFB-F4EE-F7F0-1E04E2CC5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44" y="2574544"/>
            <a:ext cx="411135" cy="68903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B137EF4-FC65-AEAF-8A2E-DEED9A6BDED4}"/>
              </a:ext>
            </a:extLst>
          </p:cNvPr>
          <p:cNvSpPr txBox="1"/>
          <p:nvPr/>
        </p:nvSpPr>
        <p:spPr>
          <a:xfrm>
            <a:off x="6910313" y="1949835"/>
            <a:ext cx="93192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PT Sans" panose="020B0503020203020204" pitchFamily="34" charset="0"/>
              </a:rPr>
              <a:t>Запрос с кодом маркировки</a:t>
            </a:r>
          </a:p>
          <a:p>
            <a:pPr algn="ctr"/>
            <a:r>
              <a:rPr lang="ru-RU" sz="1050" dirty="0">
                <a:latin typeface="PT Sans" panose="020B0503020203020204" pitchFamily="34" charset="0"/>
              </a:rPr>
              <a:t>(СТО или ПРОИЗВ.) </a:t>
            </a:r>
            <a:endParaRPr lang="ru-RU" sz="1050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F372825-F803-CDE6-EC32-142EFC87B338}"/>
              </a:ext>
            </a:extLst>
          </p:cNvPr>
          <p:cNvSpPr/>
          <p:nvPr/>
        </p:nvSpPr>
        <p:spPr>
          <a:xfrm>
            <a:off x="9246005" y="3548618"/>
            <a:ext cx="1706208" cy="285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D68A2"/>
                </a:solidFill>
              </a:rPr>
              <a:t>ПРИЕМКА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98926F3A-33B8-C708-9043-09FDBE682455}"/>
              </a:ext>
            </a:extLst>
          </p:cNvPr>
          <p:cNvCxnSpPr>
            <a:cxnSpLocks/>
          </p:cNvCxnSpPr>
          <p:nvPr/>
        </p:nvCxnSpPr>
        <p:spPr>
          <a:xfrm flipV="1">
            <a:off x="6886048" y="3216234"/>
            <a:ext cx="1045664" cy="703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B34FD3D-FA65-84A0-F07E-5A9BBEDD504A}"/>
              </a:ext>
            </a:extLst>
          </p:cNvPr>
          <p:cNvSpPr txBox="1"/>
          <p:nvPr/>
        </p:nvSpPr>
        <p:spPr>
          <a:xfrm>
            <a:off x="6877702" y="3293140"/>
            <a:ext cx="15152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PT Sans" panose="020B0503020203020204" pitchFamily="34" charset="0"/>
              </a:rPr>
              <a:t>Данные об изделии (включая мех. и хим. свойства) + ПАСПОРТ</a:t>
            </a:r>
            <a:endParaRPr lang="ru-RU" sz="1050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124CCB5-639F-9882-F188-597FF0C36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392" y="3550345"/>
            <a:ext cx="730461" cy="783107"/>
          </a:xfrm>
          <a:prstGeom prst="rect">
            <a:avLst/>
          </a:prstGeom>
        </p:spPr>
      </p:pic>
      <p:cxnSp>
        <p:nvCxnSpPr>
          <p:cNvPr id="69" name="Соединительная линия уступом 68">
            <a:extLst>
              <a:ext uri="{FF2B5EF4-FFF2-40B4-BE49-F238E27FC236}">
                <a16:creationId xmlns:a16="http://schemas.microsoft.com/office/drawing/2014/main" id="{905EA1F0-93F1-B08D-4525-34C0B534C497}"/>
              </a:ext>
            </a:extLst>
          </p:cNvPr>
          <p:cNvCxnSpPr>
            <a:cxnSpLocks/>
            <a:stCxn id="49" idx="2"/>
            <a:endCxn id="57" idx="1"/>
          </p:cNvCxnSpPr>
          <p:nvPr/>
        </p:nvCxnSpPr>
        <p:spPr>
          <a:xfrm rot="16200000" flipH="1">
            <a:off x="8827665" y="3272798"/>
            <a:ext cx="367146" cy="469534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14F85B7A-BCAF-CE8E-CAFA-58C90C5DA6E3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383379" y="3825109"/>
            <a:ext cx="741865" cy="138945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50E83EDC-039D-855F-58E7-8AE6887C4A32}"/>
              </a:ext>
            </a:extLst>
          </p:cNvPr>
          <p:cNvSpPr>
            <a:spLocks noChangeAspect="1"/>
          </p:cNvSpPr>
          <p:nvPr/>
        </p:nvSpPr>
        <p:spPr>
          <a:xfrm>
            <a:off x="7755939" y="3887417"/>
            <a:ext cx="481726" cy="508113"/>
          </a:xfrm>
          <a:prstGeom prst="roundRect">
            <a:avLst>
              <a:gd name="adj" fmla="val 11899"/>
            </a:avLst>
          </a:prstGeom>
          <a:solidFill>
            <a:srgbClr val="FFF2CC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PDF</a:t>
            </a:r>
            <a:endParaRPr lang="ru-RU" sz="900" dirty="0">
              <a:solidFill>
                <a:schemeClr val="tx1"/>
              </a:solidFill>
            </a:endParaRP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AE72EE23-66EA-47F9-A713-A57F39D93AEA}"/>
              </a:ext>
            </a:extLst>
          </p:cNvPr>
          <p:cNvGrpSpPr/>
          <p:nvPr/>
        </p:nvGrpSpPr>
        <p:grpSpPr>
          <a:xfrm>
            <a:off x="7160054" y="3887417"/>
            <a:ext cx="481726" cy="508113"/>
            <a:chOff x="8075551" y="3464783"/>
            <a:chExt cx="481726" cy="508113"/>
          </a:xfrm>
        </p:grpSpPr>
        <p:sp>
          <p:nvSpPr>
            <p:cNvPr id="75" name="Скругленный прямоугольник 74">
              <a:extLst>
                <a:ext uri="{FF2B5EF4-FFF2-40B4-BE49-F238E27FC236}">
                  <a16:creationId xmlns:a16="http://schemas.microsoft.com/office/drawing/2014/main" id="{99113901-2615-C13C-9889-2A4A3A475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5551" y="3464783"/>
              <a:ext cx="481726" cy="508113"/>
            </a:xfrm>
            <a:prstGeom prst="roundRect">
              <a:avLst>
                <a:gd name="adj" fmla="val 11899"/>
              </a:avLst>
            </a:prstGeom>
            <a:solidFill>
              <a:srgbClr val="FFF2CC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XML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78" name="32-конечная звезда 77">
              <a:extLst>
                <a:ext uri="{FF2B5EF4-FFF2-40B4-BE49-F238E27FC236}">
                  <a16:creationId xmlns:a16="http://schemas.microsoft.com/office/drawing/2014/main" id="{8F3D8016-A8FB-C7B2-5BC6-06BA39AE1E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8801" y="3817176"/>
              <a:ext cx="115375" cy="115375"/>
            </a:xfrm>
            <a:prstGeom prst="star32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32-конечная звезда 83">
              <a:extLst>
                <a:ext uri="{FF2B5EF4-FFF2-40B4-BE49-F238E27FC236}">
                  <a16:creationId xmlns:a16="http://schemas.microsoft.com/office/drawing/2014/main" id="{A27A1ED8-1F76-2D7A-1916-BAFD0A6F9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2638" y="3815789"/>
              <a:ext cx="115375" cy="115375"/>
            </a:xfrm>
            <a:prstGeom prst="star32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id="{797A43F3-4E1E-ED74-7763-63F07F18D115}"/>
              </a:ext>
            </a:extLst>
          </p:cNvPr>
          <p:cNvSpPr/>
          <p:nvPr/>
        </p:nvSpPr>
        <p:spPr>
          <a:xfrm>
            <a:off x="7849794" y="4238423"/>
            <a:ext cx="110471" cy="115375"/>
          </a:xfrm>
          <a:prstGeom prst="roundRect">
            <a:avLst/>
          </a:prstGeom>
          <a:solidFill>
            <a:srgbClr val="0D68A2">
              <a:alpha val="23645"/>
            </a:srgbClr>
          </a:solidFill>
          <a:ln w="25400" cap="flat">
            <a:solidFill>
              <a:srgbClr val="0D68A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F1F11EE8-DC7E-B8FD-ED02-92B48FA9553E}"/>
              </a:ext>
            </a:extLst>
          </p:cNvPr>
          <p:cNvSpPr/>
          <p:nvPr/>
        </p:nvSpPr>
        <p:spPr>
          <a:xfrm>
            <a:off x="8010084" y="4238422"/>
            <a:ext cx="110471" cy="115375"/>
          </a:xfrm>
          <a:prstGeom prst="roundRect">
            <a:avLst/>
          </a:prstGeom>
          <a:solidFill>
            <a:srgbClr val="0D68A2">
              <a:alpha val="23645"/>
            </a:srgbClr>
          </a:solidFill>
          <a:ln w="25400" cap="flat">
            <a:solidFill>
              <a:srgbClr val="0D68A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6CD0AD4C-096C-0843-7A7C-1234FAD4794B}"/>
              </a:ext>
            </a:extLst>
          </p:cNvPr>
          <p:cNvSpPr/>
          <p:nvPr/>
        </p:nvSpPr>
        <p:spPr>
          <a:xfrm>
            <a:off x="7694395" y="4981137"/>
            <a:ext cx="4375073" cy="159805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9965A79-9914-5F07-3FEA-B741F76F529A}"/>
              </a:ext>
            </a:extLst>
          </p:cNvPr>
          <p:cNvSpPr txBox="1"/>
          <p:nvPr/>
        </p:nvSpPr>
        <p:spPr>
          <a:xfrm>
            <a:off x="7996801" y="5093653"/>
            <a:ext cx="256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ПРОИЗВОДИТЕЛЬ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КОЛЕСНОЙ ПАРЫ</a:t>
            </a:r>
            <a:endParaRPr kumimoji="0" lang="ru-RU" b="1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C06BAE76-E99C-8AEE-E1FE-6833EBA6C68E}"/>
              </a:ext>
            </a:extLst>
          </p:cNvPr>
          <p:cNvCxnSpPr>
            <a:cxnSpLocks/>
          </p:cNvCxnSpPr>
          <p:nvPr/>
        </p:nvCxnSpPr>
        <p:spPr>
          <a:xfrm flipH="1">
            <a:off x="6842214" y="5276048"/>
            <a:ext cx="832176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F711E17D-8643-5AB0-20DF-0ABCFF3C2677}"/>
              </a:ext>
            </a:extLst>
          </p:cNvPr>
          <p:cNvCxnSpPr>
            <a:cxnSpLocks/>
          </p:cNvCxnSpPr>
          <p:nvPr/>
        </p:nvCxnSpPr>
        <p:spPr>
          <a:xfrm>
            <a:off x="6875374" y="5552525"/>
            <a:ext cx="799016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Соединительная линия уступом 98">
            <a:extLst>
              <a:ext uri="{FF2B5EF4-FFF2-40B4-BE49-F238E27FC236}">
                <a16:creationId xmlns:a16="http://schemas.microsoft.com/office/drawing/2014/main" id="{541D77A3-7A65-1E0E-8BB4-D5D7DA7EE552}"/>
              </a:ext>
            </a:extLst>
          </p:cNvPr>
          <p:cNvCxnSpPr>
            <a:cxnSpLocks/>
            <a:stCxn id="112" idx="2"/>
            <a:endCxn id="91" idx="0"/>
          </p:cNvCxnSpPr>
          <p:nvPr/>
        </p:nvCxnSpPr>
        <p:spPr>
          <a:xfrm rot="5400000">
            <a:off x="9759061" y="4665020"/>
            <a:ext cx="438988" cy="193246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4D3485F5-D743-0959-1E8C-FC89D5795F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91" y="5129404"/>
            <a:ext cx="1231005" cy="57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CC8107E4-BA88-3D62-1360-134E6D61E0D9}"/>
              </a:ext>
            </a:extLst>
          </p:cNvPr>
          <p:cNvSpPr/>
          <p:nvPr/>
        </p:nvSpPr>
        <p:spPr>
          <a:xfrm>
            <a:off x="8028121" y="5803792"/>
            <a:ext cx="1706208" cy="584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D68A2"/>
                </a:solidFill>
              </a:rPr>
              <a:t>СЧИТЫВАНИЕ МАРКИРОВКИ (СТО ИЛИ ПРОИЗВ.)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A34E26BC-F5F0-A998-AB74-7B50FDA56B76}"/>
              </a:ext>
            </a:extLst>
          </p:cNvPr>
          <p:cNvSpPr/>
          <p:nvPr/>
        </p:nvSpPr>
        <p:spPr>
          <a:xfrm>
            <a:off x="10227188" y="5866813"/>
            <a:ext cx="1706208" cy="435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D68A2"/>
                </a:solidFill>
              </a:rPr>
              <a:t>ПРИЕМКА</a:t>
            </a:r>
          </a:p>
        </p:txBody>
      </p:sp>
      <p:cxnSp>
        <p:nvCxnSpPr>
          <p:cNvPr id="108" name="Соединительная линия уступом 107">
            <a:extLst>
              <a:ext uri="{FF2B5EF4-FFF2-40B4-BE49-F238E27FC236}">
                <a16:creationId xmlns:a16="http://schemas.microsoft.com/office/drawing/2014/main" id="{5679F8A5-B5DC-F873-DD86-FC09805CCC50}"/>
              </a:ext>
            </a:extLst>
          </p:cNvPr>
          <p:cNvCxnSpPr>
            <a:cxnSpLocks/>
            <a:stCxn id="106" idx="3"/>
            <a:endCxn id="107" idx="1"/>
          </p:cNvCxnSpPr>
          <p:nvPr/>
        </p:nvCxnSpPr>
        <p:spPr>
          <a:xfrm flipV="1">
            <a:off x="9734329" y="6084721"/>
            <a:ext cx="492859" cy="1115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783ED98F-81E1-B721-D302-F5296C190F00}"/>
              </a:ext>
            </a:extLst>
          </p:cNvPr>
          <p:cNvSpPr/>
          <p:nvPr/>
        </p:nvSpPr>
        <p:spPr>
          <a:xfrm>
            <a:off x="9222074" y="4094578"/>
            <a:ext cx="1706208" cy="447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D68A2"/>
                </a:solidFill>
              </a:rPr>
              <a:t>ВЫПУСК ОСИ ЧИСТОВОЙ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82D8468-59DB-A8F9-08AB-80A384775DB6}"/>
              </a:ext>
            </a:extLst>
          </p:cNvPr>
          <p:cNvSpPr txBox="1"/>
          <p:nvPr/>
        </p:nvSpPr>
        <p:spPr>
          <a:xfrm>
            <a:off x="9911521" y="3761508"/>
            <a:ext cx="73552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D68A2"/>
                </a:solidFill>
              </a:rPr>
              <a:t>…</a:t>
            </a:r>
            <a:endParaRPr lang="ru-RU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957460F-1297-539F-B2B7-CEAF46F9E5AE}"/>
              </a:ext>
            </a:extLst>
          </p:cNvPr>
          <p:cNvSpPr txBox="1"/>
          <p:nvPr/>
        </p:nvSpPr>
        <p:spPr>
          <a:xfrm>
            <a:off x="10864311" y="6203286"/>
            <a:ext cx="73552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D68A2"/>
                </a:solidFill>
              </a:rPr>
              <a:t>…</a:t>
            </a:r>
            <a:endParaRPr lang="ru-RU" b="1" dirty="0"/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CDC7E48B-3205-3E7F-C199-6BD5DDA08E7C}"/>
              </a:ext>
            </a:extLst>
          </p:cNvPr>
          <p:cNvSpPr/>
          <p:nvPr/>
        </p:nvSpPr>
        <p:spPr>
          <a:xfrm>
            <a:off x="442439" y="4795024"/>
            <a:ext cx="2954730" cy="907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D68A2"/>
                </a:solidFill>
              </a:rPr>
              <a:t>ВЫПУСК ОСИ ЧЕРНОВОЙ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7BA6812-B9A6-6413-D74E-017BEBFB5DA9}"/>
              </a:ext>
            </a:extLst>
          </p:cNvPr>
          <p:cNvSpPr txBox="1"/>
          <p:nvPr/>
        </p:nvSpPr>
        <p:spPr>
          <a:xfrm>
            <a:off x="6808919" y="4910300"/>
            <a:ext cx="9319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PT Sans" panose="020B0503020203020204" pitchFamily="34" charset="0"/>
              </a:rPr>
              <a:t>- </a:t>
            </a:r>
            <a:r>
              <a:rPr lang="en-US" sz="1050" dirty="0">
                <a:latin typeface="PT Sans" panose="020B0503020203020204" pitchFamily="34" charset="0"/>
              </a:rPr>
              <a:t>|| -</a:t>
            </a:r>
            <a:endParaRPr lang="ru-RU" sz="105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485C6EA-998E-E4DD-FC44-4710A04C1A68}"/>
              </a:ext>
            </a:extLst>
          </p:cNvPr>
          <p:cNvSpPr txBox="1"/>
          <p:nvPr/>
        </p:nvSpPr>
        <p:spPr>
          <a:xfrm>
            <a:off x="6830604" y="5676834"/>
            <a:ext cx="9319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PT Sans" panose="020B0503020203020204" pitchFamily="34" charset="0"/>
              </a:rPr>
              <a:t>- </a:t>
            </a:r>
            <a:r>
              <a:rPr lang="en-US" sz="1050" dirty="0">
                <a:latin typeface="PT Sans" panose="020B0503020203020204" pitchFamily="34" charset="0"/>
              </a:rPr>
              <a:t>|| -</a:t>
            </a:r>
            <a:endParaRPr lang="ru-RU" sz="1050" dirty="0"/>
          </a:p>
        </p:txBody>
      </p:sp>
      <p:pic>
        <p:nvPicPr>
          <p:cNvPr id="3" name="Google Shape;178;p23">
            <a:extLst>
              <a:ext uri="{FF2B5EF4-FFF2-40B4-BE49-F238E27FC236}">
                <a16:creationId xmlns:a16="http://schemas.microsoft.com/office/drawing/2014/main" id="{381B084F-092B-687F-350B-60C3B49DC08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2865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2257FE5-C6F0-4334-910D-8E1D8EC6D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Формат </a:t>
            </a:r>
            <a:r>
              <a:rPr lang="en-US" dirty="0"/>
              <a:t>QP_201DI</a:t>
            </a:r>
            <a:endParaRPr lang="ru-RU" dirty="0"/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78D44-F72C-B38D-98C8-C9587637F567}"/>
              </a:ext>
            </a:extLst>
          </p:cNvPr>
          <p:cNvSpPr txBox="1"/>
          <p:nvPr/>
        </p:nvSpPr>
        <p:spPr>
          <a:xfrm>
            <a:off x="876711" y="4589570"/>
            <a:ext cx="6858000" cy="39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62AE9D-FFA0-CE44-77EB-D9064471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83" y="1209809"/>
            <a:ext cx="10787734" cy="44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714CAD-5926-1301-525F-E84B3CC94E5F}"/>
              </a:ext>
            </a:extLst>
          </p:cNvPr>
          <p:cNvSpPr/>
          <p:nvPr/>
        </p:nvSpPr>
        <p:spPr>
          <a:xfrm>
            <a:off x="3993266" y="4681913"/>
            <a:ext cx="3897717" cy="86236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Google Shape;178;p23">
            <a:extLst>
              <a:ext uri="{FF2B5EF4-FFF2-40B4-BE49-F238E27FC236}">
                <a16:creationId xmlns:a16="http://schemas.microsoft.com/office/drawing/2014/main" id="{7A633B0E-FA6E-EB24-FEC1-36A4699741B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5608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2257FE5-C6F0-4334-910D-8E1D8EC6D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Формат </a:t>
            </a:r>
            <a:r>
              <a:rPr lang="en-US" dirty="0"/>
              <a:t>QP_201DI</a:t>
            </a:r>
            <a:endParaRPr lang="ru-RU" dirty="0"/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78D44-F72C-B38D-98C8-C9587637F567}"/>
              </a:ext>
            </a:extLst>
          </p:cNvPr>
          <p:cNvSpPr txBox="1"/>
          <p:nvPr/>
        </p:nvSpPr>
        <p:spPr>
          <a:xfrm>
            <a:off x="876711" y="4589570"/>
            <a:ext cx="6858000" cy="39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FF4B60-8EA9-E6E8-577A-731CE09A7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2" y="1310871"/>
            <a:ext cx="7466090" cy="19973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9CD6DB-A106-25D1-8D75-E13C86B4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73" y="1476895"/>
            <a:ext cx="3508179" cy="906814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882616A-A17D-1FFD-1EBB-6DB4E45C6746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8206452" y="1930302"/>
            <a:ext cx="407921" cy="379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F68E90-9ACB-E484-984E-21FA40DE4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" y="3370159"/>
            <a:ext cx="12174383" cy="155311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9CCFBB1-D8BC-EA40-6038-0102EBA1DE71}"/>
              </a:ext>
            </a:extLst>
          </p:cNvPr>
          <p:cNvSpPr/>
          <p:nvPr/>
        </p:nvSpPr>
        <p:spPr>
          <a:xfrm>
            <a:off x="1203767" y="3761663"/>
            <a:ext cx="9965802" cy="9260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Google Shape;178;p23">
            <a:extLst>
              <a:ext uri="{FF2B5EF4-FFF2-40B4-BE49-F238E27FC236}">
                <a16:creationId xmlns:a16="http://schemas.microsoft.com/office/drawing/2014/main" id="{4E4DBE3A-342C-D352-0E78-0A03F8784C5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4973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2257FE5-C6F0-4334-910D-8E1D8EC6D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Изменения </a:t>
            </a:r>
            <a:r>
              <a:rPr lang="en-US" dirty="0"/>
              <a:t>API </a:t>
            </a:r>
            <a:r>
              <a:rPr lang="ru-RU" b="1" kern="0" dirty="0">
                <a:solidFill>
                  <a:srgbClr val="00609D"/>
                </a:solidFill>
                <a:latin typeface="Montserrat" panose="00000500000000000000" pitchFamily="2" charset="-52"/>
                <a:cs typeface="Mongolian Baiti" panose="03000500000000000000" pitchFamily="66" charset="0"/>
                <a:sym typeface="Arial"/>
              </a:rPr>
              <a:t>в АС ЭИ 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7633D5-5CCA-94C1-02B5-6358ADC82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8" y="886747"/>
            <a:ext cx="5855751" cy="50845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13D7CF-3922-F48D-EF8F-AF46618E848E}"/>
              </a:ext>
            </a:extLst>
          </p:cNvPr>
          <p:cNvSpPr txBox="1"/>
          <p:nvPr/>
        </p:nvSpPr>
        <p:spPr>
          <a:xfrm>
            <a:off x="6260420" y="886747"/>
            <a:ext cx="508573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b="1" dirty="0" err="1"/>
              <a:t>GetItemInfo</a:t>
            </a:r>
            <a:r>
              <a:rPr lang="en" dirty="0">
                <a:sym typeface="PT Sans"/>
              </a:rPr>
              <a:t> - </a:t>
            </a:r>
            <a:r>
              <a:rPr lang="ru-RU" dirty="0">
                <a:sym typeface="PT Sans"/>
              </a:rPr>
              <a:t>Метод </a:t>
            </a:r>
            <a:r>
              <a:rPr lang="en" dirty="0" err="1"/>
              <a:t>GetItemInfo</a:t>
            </a:r>
            <a:r>
              <a:rPr lang="en" dirty="0">
                <a:sym typeface="PT Sans"/>
              </a:rPr>
              <a:t> </a:t>
            </a:r>
            <a:r>
              <a:rPr lang="ru-RU" dirty="0">
                <a:sym typeface="PT Sans"/>
              </a:rPr>
              <a:t>обеспечивает получение информации по данным изделия по уникальному коду, сформированному в соответствии с шаблоном (</a:t>
            </a:r>
            <a:r>
              <a:rPr lang="en-US" dirty="0">
                <a:sym typeface="PT Sans"/>
              </a:rPr>
              <a:t>XXXX</a:t>
            </a:r>
            <a:r>
              <a:rPr lang="ru-RU" dirty="0"/>
              <a:t>УКЭИММГГ55555, где </a:t>
            </a:r>
            <a:r>
              <a:rPr lang="en-US" dirty="0"/>
              <a:t>XXXX – </a:t>
            </a:r>
            <a:r>
              <a:rPr lang="ru-RU" dirty="0"/>
              <a:t>условный номер клеймения, УКЭИ – классификатор изделий ЭИ, ММ месяц изготовления(по умолчанию – 01, если не предусмотрен для изделия), ГГ  - год изготовления, 55555 – порядковый номер изделия</a:t>
            </a:r>
            <a:r>
              <a:rPr lang="ru-RU" dirty="0">
                <a:sym typeface="PT Sans"/>
              </a:rPr>
              <a:t>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D8AC34-CEDA-300A-E80A-72B63ED22AE2}"/>
              </a:ext>
            </a:extLst>
          </p:cNvPr>
          <p:cNvSpPr txBox="1"/>
          <p:nvPr/>
        </p:nvSpPr>
        <p:spPr>
          <a:xfrm>
            <a:off x="6260420" y="4121497"/>
            <a:ext cx="45722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b="1" dirty="0">
                <a:sym typeface="P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getbundle </a:t>
            </a:r>
            <a:r>
              <a:rPr lang="en" dirty="0">
                <a:sym typeface="PT Sans"/>
              </a:rPr>
              <a:t>- </a:t>
            </a:r>
            <a:r>
              <a:rPr lang="ru-RU" dirty="0">
                <a:sym typeface="PT Sans"/>
              </a:rPr>
              <a:t>Метод </a:t>
            </a:r>
            <a:r>
              <a:rPr lang="en" dirty="0" err="1">
                <a:sym typeface="PT Sans"/>
              </a:rPr>
              <a:t>GetBundle</a:t>
            </a:r>
            <a:r>
              <a:rPr lang="en" dirty="0">
                <a:sym typeface="PT Sans"/>
              </a:rPr>
              <a:t> </a:t>
            </a:r>
            <a:r>
              <a:rPr lang="ru-RU" dirty="0">
                <a:sym typeface="PT Sans"/>
              </a:rPr>
              <a:t>обеспечивает получение архива в формате “</a:t>
            </a:r>
            <a:r>
              <a:rPr lang="en" dirty="0">
                <a:sym typeface="PT Sans"/>
              </a:rPr>
              <a:t>zip” </a:t>
            </a:r>
            <a:r>
              <a:rPr lang="ru-RU" dirty="0">
                <a:sym typeface="PT Sans"/>
              </a:rPr>
              <a:t>из АС “Цифровой инспектор”, с учетом отбора по параметрам запроса и прав пользователя</a:t>
            </a:r>
          </a:p>
        </p:txBody>
      </p:sp>
      <p:pic>
        <p:nvPicPr>
          <p:cNvPr id="3" name="Google Shape;178;p23">
            <a:extLst>
              <a:ext uri="{FF2B5EF4-FFF2-40B4-BE49-F238E27FC236}">
                <a16:creationId xmlns:a16="http://schemas.microsoft.com/office/drawing/2014/main" id="{830A8CCA-9C8D-6C1B-3E82-9C0D7390E5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6558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2257FE5-C6F0-4334-910D-8E1D8EC6D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Формат </a:t>
            </a:r>
            <a:r>
              <a:rPr lang="en-US" dirty="0"/>
              <a:t>QP_201DI</a:t>
            </a:r>
            <a:endParaRPr lang="ru-RU" dirty="0"/>
          </a:p>
          <a:p>
            <a:endParaRPr lang="ru-RU" dirty="0"/>
          </a:p>
        </p:txBody>
      </p:sp>
      <p:sp>
        <p:nvSpPr>
          <p:cNvPr id="16" name="Google Shape;62;p14">
            <a:extLst>
              <a:ext uri="{FF2B5EF4-FFF2-40B4-BE49-F238E27FC236}">
                <a16:creationId xmlns:a16="http://schemas.microsoft.com/office/drawing/2014/main" id="{00A5A27D-2002-7CD3-ECA3-16B7ED6C2C43}"/>
              </a:ext>
            </a:extLst>
          </p:cNvPr>
          <p:cNvSpPr txBox="1"/>
          <p:nvPr/>
        </p:nvSpPr>
        <p:spPr>
          <a:xfrm>
            <a:off x="7141029" y="1810344"/>
            <a:ext cx="4062300" cy="156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T Sans"/>
              <a:buAutoNum type="arabicPeriod"/>
            </a:pPr>
            <a:r>
              <a:rPr lang="ru" sz="18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Доступ к АС “ЭИ” (тестовый)</a:t>
            </a:r>
            <a:endParaRPr sz="18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T Sans"/>
              <a:buAutoNum type="arabicPeriod"/>
            </a:pPr>
            <a:r>
              <a:rPr lang="ru" sz="180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Образцы XML</a:t>
            </a:r>
            <a:r>
              <a:rPr lang="ru" sz="18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по видам продукции</a:t>
            </a:r>
            <a:endParaRPr sz="18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T Sans"/>
              <a:buAutoNum type="arabicPeriod"/>
            </a:pPr>
            <a:r>
              <a:rPr lang="ru" sz="18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Сопровождение формирования файла XML (проверки и т.д.)</a:t>
            </a:r>
            <a:endParaRPr sz="18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" name="Google Shape;63;p14">
            <a:extLst>
              <a:ext uri="{FF2B5EF4-FFF2-40B4-BE49-F238E27FC236}">
                <a16:creationId xmlns:a16="http://schemas.microsoft.com/office/drawing/2014/main" id="{30244B2D-D97A-3FF3-2A1A-164265552B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58016" y="3759664"/>
            <a:ext cx="973475" cy="10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64;p14">
            <a:extLst>
              <a:ext uri="{FF2B5EF4-FFF2-40B4-BE49-F238E27FC236}">
                <a16:creationId xmlns:a16="http://schemas.microsoft.com/office/drawing/2014/main" id="{45C45F37-E6D9-97F6-3433-29E310DFFAB9}"/>
              </a:ext>
            </a:extLst>
          </p:cNvPr>
          <p:cNvSpPr txBox="1"/>
          <p:nvPr/>
        </p:nvSpPr>
        <p:spPr>
          <a:xfrm>
            <a:off x="7058016" y="3873339"/>
            <a:ext cx="3000000" cy="861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сформированный,</a:t>
            </a:r>
            <a:endParaRPr sz="2200" b="1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проверенный</a:t>
            </a:r>
            <a:endParaRPr sz="2200" b="1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9" name="Google Shape;61;p14">
            <a:extLst>
              <a:ext uri="{FF2B5EF4-FFF2-40B4-BE49-F238E27FC236}">
                <a16:creationId xmlns:a16="http://schemas.microsoft.com/office/drawing/2014/main" id="{3C11053E-D6B8-33FF-AC17-EB429516BCC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845" y="1066124"/>
            <a:ext cx="6006367" cy="46517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478D44-F72C-B38D-98C8-C9587637F567}"/>
              </a:ext>
            </a:extLst>
          </p:cNvPr>
          <p:cNvSpPr txBox="1"/>
          <p:nvPr/>
        </p:nvSpPr>
        <p:spPr>
          <a:xfrm>
            <a:off x="876711" y="4589570"/>
            <a:ext cx="6858000" cy="39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" name="Google Shape;178;p23">
            <a:extLst>
              <a:ext uri="{FF2B5EF4-FFF2-40B4-BE49-F238E27FC236}">
                <a16:creationId xmlns:a16="http://schemas.microsoft.com/office/drawing/2014/main" id="{0D354AE8-7DCF-C4BF-177F-4443DAB6DDC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5160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2257FE5-C6F0-4334-910D-8E1D8EC6D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45" y="365240"/>
            <a:ext cx="6608251" cy="831850"/>
          </a:xfrm>
        </p:spPr>
        <p:txBody>
          <a:bodyPr/>
          <a:lstStyle/>
          <a:p>
            <a:r>
              <a:rPr lang="ru-RU" dirty="0"/>
              <a:t>Описание схемы </a:t>
            </a:r>
            <a:r>
              <a:rPr lang="en-US" dirty="0"/>
              <a:t>XML - QP_201DI</a:t>
            </a:r>
            <a:endParaRPr lang="ru-RU" dirty="0"/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78D44-F72C-B38D-98C8-C9587637F567}"/>
              </a:ext>
            </a:extLst>
          </p:cNvPr>
          <p:cNvSpPr txBox="1"/>
          <p:nvPr/>
        </p:nvSpPr>
        <p:spPr>
          <a:xfrm>
            <a:off x="876711" y="4589570"/>
            <a:ext cx="6858000" cy="39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19D4C0-2524-FB52-14B1-4B79AA89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39" y="1388486"/>
            <a:ext cx="5046493" cy="47540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FC9EC-9ABB-D5CE-7169-4BFDE9AEB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928" y="2134237"/>
            <a:ext cx="2455333" cy="245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9E5564-5FE2-0D1A-6A13-98A5105F56FE}"/>
              </a:ext>
            </a:extLst>
          </p:cNvPr>
          <p:cNvSpPr txBox="1"/>
          <p:nvPr/>
        </p:nvSpPr>
        <p:spPr>
          <a:xfrm>
            <a:off x="7454096" y="4979805"/>
            <a:ext cx="4080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https://disk.yandex.ru/i/Bq1xbdujP6Z7PA</a:t>
            </a:r>
            <a:endParaRPr lang="en-US" dirty="0"/>
          </a:p>
          <a:p>
            <a:endParaRPr lang="ru-RU" dirty="0"/>
          </a:p>
        </p:txBody>
      </p:sp>
      <p:pic>
        <p:nvPicPr>
          <p:cNvPr id="8" name="Google Shape;178;p23">
            <a:extLst>
              <a:ext uri="{FF2B5EF4-FFF2-40B4-BE49-F238E27FC236}">
                <a16:creationId xmlns:a16="http://schemas.microsoft.com/office/drawing/2014/main" id="{C8BC67D1-46CC-0AE7-2A03-9C6ADE1A246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2854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0;p14">
            <a:extLst>
              <a:ext uri="{FF2B5EF4-FFF2-40B4-BE49-F238E27FC236}">
                <a16:creationId xmlns:a16="http://schemas.microsoft.com/office/drawing/2014/main" id="{84C423DD-2C2F-C80B-CFFD-2A182C29A6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62488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ru" b="1" dirty="0">
                <a:solidFill>
                  <a:srgbClr val="001643"/>
                </a:solidFill>
                <a:latin typeface="PT Sans"/>
                <a:ea typeface="PT Sans"/>
                <a:cs typeface="PT Sans"/>
                <a:sym typeface="PT Sans"/>
              </a:rPr>
              <a:t>АС «ЭЛЕКТРОННЫЙ ИНСПЕКТОР»</a:t>
            </a:r>
            <a:br>
              <a:rPr lang="ru" b="1" dirty="0">
                <a:solidFill>
                  <a:srgbClr val="001643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" b="1" dirty="0">
                <a:latin typeface="PT Sans"/>
                <a:ea typeface="PT Sans"/>
                <a:cs typeface="PT Sans"/>
                <a:sym typeface="PT Sans"/>
              </a:rPr>
              <a:t>ЗАГРУЗКА ИЗ XML</a:t>
            </a:r>
            <a:endParaRPr b="1" dirty="0">
              <a:solidFill>
                <a:srgbClr val="00164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5458F52-5C1E-AF6E-507C-03C39037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325" y="838965"/>
            <a:ext cx="1398076" cy="38835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7C6FBE0-0D99-C81F-1739-0A1651F018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4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AE963-3513-29C3-5E4A-09C4BB5B6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61" y="1932927"/>
            <a:ext cx="10363200" cy="3740256"/>
          </a:xfrm>
          <a:prstGeom prst="rect">
            <a:avLst/>
          </a:prstGeom>
        </p:spPr>
      </p:pic>
      <p:pic>
        <p:nvPicPr>
          <p:cNvPr id="5" name="Google Shape;178;p23">
            <a:extLst>
              <a:ext uri="{FF2B5EF4-FFF2-40B4-BE49-F238E27FC236}">
                <a16:creationId xmlns:a16="http://schemas.microsoft.com/office/drawing/2014/main" id="{E7922868-65D6-9ADF-D166-74663664EA7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889" y="6360505"/>
            <a:ext cx="987020" cy="23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8;p23">
            <a:extLst>
              <a:ext uri="{FF2B5EF4-FFF2-40B4-BE49-F238E27FC236}">
                <a16:creationId xmlns:a16="http://schemas.microsoft.com/office/drawing/2014/main" id="{6739B34A-A7C0-A01E-6B35-922906E03BC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04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0;p14">
            <a:extLst>
              <a:ext uri="{FF2B5EF4-FFF2-40B4-BE49-F238E27FC236}">
                <a16:creationId xmlns:a16="http://schemas.microsoft.com/office/drawing/2014/main" id="{84C423DD-2C2F-C80B-CFFD-2A182C29A6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62488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ru" b="1" dirty="0">
                <a:solidFill>
                  <a:srgbClr val="001643"/>
                </a:solidFill>
                <a:latin typeface="PT Sans"/>
                <a:ea typeface="PT Sans"/>
                <a:cs typeface="PT Sans"/>
                <a:sym typeface="PT Sans"/>
              </a:rPr>
              <a:t>АС «ЭЛЕКТРОННЫЙ ИНСПЕКТОР»</a:t>
            </a:r>
            <a:br>
              <a:rPr lang="ru" b="1" dirty="0">
                <a:solidFill>
                  <a:srgbClr val="001643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" b="1" dirty="0">
                <a:solidFill>
                  <a:srgbClr val="001643"/>
                </a:solidFill>
                <a:latin typeface="PT Sans"/>
                <a:ea typeface="PT Sans"/>
                <a:cs typeface="PT Sans"/>
                <a:sym typeface="PT Sans"/>
              </a:rPr>
              <a:t>ВАРИНАТЫ ИНТЕГРАЦИИ</a:t>
            </a:r>
            <a:endParaRPr b="1" dirty="0">
              <a:solidFill>
                <a:srgbClr val="00164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5458F52-5C1E-AF6E-507C-03C39037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325" y="838965"/>
            <a:ext cx="1398076" cy="38835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7C6FBE0-0D99-C81F-1739-0A1651F018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5</a:t>
            </a:fld>
            <a:endParaRPr lang="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24A109-AA93-37F4-D971-1C9245A0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28" y="1864914"/>
            <a:ext cx="10363200" cy="3983212"/>
          </a:xfrm>
          <a:prstGeom prst="rect">
            <a:avLst/>
          </a:prstGeom>
        </p:spPr>
      </p:pic>
      <p:pic>
        <p:nvPicPr>
          <p:cNvPr id="14" name="Google Shape;178;p23">
            <a:extLst>
              <a:ext uri="{FF2B5EF4-FFF2-40B4-BE49-F238E27FC236}">
                <a16:creationId xmlns:a16="http://schemas.microsoft.com/office/drawing/2014/main" id="{5D9F315D-5F7B-3365-7C09-9D8796621B4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889" y="6360505"/>
            <a:ext cx="987020" cy="23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8;p23">
            <a:extLst>
              <a:ext uri="{FF2B5EF4-FFF2-40B4-BE49-F238E27FC236}">
                <a16:creationId xmlns:a16="http://schemas.microsoft.com/office/drawing/2014/main" id="{48F61BA3-5FD4-0A90-DB1D-4AA3FD06391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9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0;p14">
            <a:extLst>
              <a:ext uri="{FF2B5EF4-FFF2-40B4-BE49-F238E27FC236}">
                <a16:creationId xmlns:a16="http://schemas.microsoft.com/office/drawing/2014/main" id="{84C423DD-2C2F-C80B-CFFD-2A182C29A6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62488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ru" b="1" dirty="0">
                <a:solidFill>
                  <a:srgbClr val="001643"/>
                </a:solidFill>
                <a:latin typeface="PT Sans"/>
                <a:ea typeface="PT Sans"/>
                <a:cs typeface="PT Sans"/>
                <a:sym typeface="PT Sans"/>
              </a:rPr>
              <a:t>АС «ЭЛЕКТРОННЫЙ ИНСПЕКТОР»</a:t>
            </a:r>
            <a:br>
              <a:rPr lang="ru" b="1" dirty="0">
                <a:solidFill>
                  <a:srgbClr val="001643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" b="1" dirty="0">
                <a:latin typeface="PT Sans"/>
                <a:ea typeface="PT Sans"/>
                <a:cs typeface="PT Sans"/>
                <a:sym typeface="PT Sans"/>
              </a:rPr>
              <a:t>Использование</a:t>
            </a:r>
            <a:endParaRPr b="1" dirty="0">
              <a:solidFill>
                <a:srgbClr val="00164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5458F52-5C1E-AF6E-507C-03C39037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325" y="838965"/>
            <a:ext cx="1398076" cy="38835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7C6FBE0-0D99-C81F-1739-0A1651F018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6</a:t>
            </a:fld>
            <a:endParaRPr lang="ru"/>
          </a:p>
        </p:txBody>
      </p:sp>
      <p:pic>
        <p:nvPicPr>
          <p:cNvPr id="2" name="Google Shape;106;p18">
            <a:extLst>
              <a:ext uri="{FF2B5EF4-FFF2-40B4-BE49-F238E27FC236}">
                <a16:creationId xmlns:a16="http://schemas.microsoft.com/office/drawing/2014/main" id="{2C8348FB-0343-B90A-D339-58CBCF53D7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4199" y="838965"/>
            <a:ext cx="1800165" cy="139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7A6A5E-61C7-561A-F443-7AD776322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711" y="1990104"/>
            <a:ext cx="4338639" cy="37328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A7BE28-9D8E-AE88-A08A-3C0C3C066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156" y="2841122"/>
            <a:ext cx="2455333" cy="2455333"/>
          </a:xfrm>
          <a:prstGeom prst="rect">
            <a:avLst/>
          </a:prstGeom>
        </p:spPr>
      </p:pic>
      <p:pic>
        <p:nvPicPr>
          <p:cNvPr id="10" name="Google Shape;178;p23">
            <a:extLst>
              <a:ext uri="{FF2B5EF4-FFF2-40B4-BE49-F238E27FC236}">
                <a16:creationId xmlns:a16="http://schemas.microsoft.com/office/drawing/2014/main" id="{CDE3DC78-FFFF-977A-7A71-A8DAACB6CEE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889" y="6360505"/>
            <a:ext cx="987020" cy="23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8;p23">
            <a:extLst>
              <a:ext uri="{FF2B5EF4-FFF2-40B4-BE49-F238E27FC236}">
                <a16:creationId xmlns:a16="http://schemas.microsoft.com/office/drawing/2014/main" id="{2E944907-1E2E-3D18-1CB6-6E0DB2B8A57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85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2257FE5-C6F0-4334-910D-8E1D8EC6D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Варианты интеграции</a:t>
            </a:r>
          </a:p>
          <a:p>
            <a:endParaRPr lang="ru-RU" dirty="0"/>
          </a:p>
        </p:txBody>
      </p:sp>
      <p:pic>
        <p:nvPicPr>
          <p:cNvPr id="9" name="Google Shape;85;p16">
            <a:extLst>
              <a:ext uri="{FF2B5EF4-FFF2-40B4-BE49-F238E27FC236}">
                <a16:creationId xmlns:a16="http://schemas.microsoft.com/office/drawing/2014/main" id="{F9895D79-F337-A95C-D00E-C92621B491F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5114" y="1140363"/>
            <a:ext cx="1222250" cy="13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6;p16">
            <a:extLst>
              <a:ext uri="{FF2B5EF4-FFF2-40B4-BE49-F238E27FC236}">
                <a16:creationId xmlns:a16="http://schemas.microsoft.com/office/drawing/2014/main" id="{C7315248-BEBD-BC78-3E71-A1E9715379C6}"/>
              </a:ext>
            </a:extLst>
          </p:cNvPr>
          <p:cNvSpPr txBox="1"/>
          <p:nvPr/>
        </p:nvSpPr>
        <p:spPr>
          <a:xfrm>
            <a:off x="1857738" y="1076519"/>
            <a:ext cx="3606900" cy="135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Загрузка из файла XML</a:t>
            </a:r>
            <a:endParaRPr sz="3800" b="1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" name="Google Shape;87;p16">
            <a:extLst>
              <a:ext uri="{FF2B5EF4-FFF2-40B4-BE49-F238E27FC236}">
                <a16:creationId xmlns:a16="http://schemas.microsoft.com/office/drawing/2014/main" id="{8F475FE3-6BF6-1F22-4EF0-ED9622642D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3773" y="365240"/>
            <a:ext cx="3606900" cy="27770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88;p16">
            <a:extLst>
              <a:ext uri="{FF2B5EF4-FFF2-40B4-BE49-F238E27FC236}">
                <a16:creationId xmlns:a16="http://schemas.microsoft.com/office/drawing/2014/main" id="{CDBDFD35-1C29-7C86-CAFC-790937A1BD01}"/>
              </a:ext>
            </a:extLst>
          </p:cNvPr>
          <p:cNvCxnSpPr>
            <a:cxnSpLocks/>
          </p:cNvCxnSpPr>
          <p:nvPr/>
        </p:nvCxnSpPr>
        <p:spPr>
          <a:xfrm>
            <a:off x="6999473" y="1736610"/>
            <a:ext cx="4086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107;p18">
            <a:extLst>
              <a:ext uri="{FF2B5EF4-FFF2-40B4-BE49-F238E27FC236}">
                <a16:creationId xmlns:a16="http://schemas.microsoft.com/office/drawing/2014/main" id="{916C5550-7AD0-DED3-7FCB-B7CDC5ED7E09}"/>
              </a:ext>
            </a:extLst>
          </p:cNvPr>
          <p:cNvSpPr txBox="1"/>
          <p:nvPr/>
        </p:nvSpPr>
        <p:spPr>
          <a:xfrm>
            <a:off x="5221059" y="2770189"/>
            <a:ext cx="51822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getdocs</a:t>
            </a:r>
            <a:r>
              <a:rPr lang="ru" sz="1000" dirty="0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 Метод GetDocs обеспечивает получение списка документов из АС “Цифровой инспектор”, с учетом отбора по параметрам запроса и прав пользователя </a:t>
            </a:r>
            <a:endParaRPr sz="1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getdoc</a:t>
            </a:r>
            <a:r>
              <a:rPr lang="ru" sz="1000" dirty="0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 Метод GetDoc обеспечивает получение одного документа из АС “Цифровой инспектор”, с учетом отбора по параметрам запроса и прав пользователя</a:t>
            </a:r>
            <a:endParaRPr sz="1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getbundle</a:t>
            </a:r>
            <a:r>
              <a:rPr lang="ru" sz="1000" dirty="0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 Метод GetBundle обеспечивает получение архива в формате “zip” из АС “Цифровой инспектор”, с учетом отбора по параметрам запроса и прав пользователя</a:t>
            </a:r>
            <a:endParaRPr sz="1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putdoc</a:t>
            </a:r>
            <a:r>
              <a:rPr lang="ru" sz="1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- Метод PutDoc обеспечивает импорт одного документа в АС “Цифровой инспектор”, с учетом прав пользователя</a:t>
            </a:r>
            <a:endParaRPr sz="1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getsigninf</a:t>
            </a:r>
            <a:r>
              <a:rPr lang="ru" sz="10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</a:t>
            </a:r>
            <a:r>
              <a:rPr lang="ru" sz="1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- Метод getsigninfo обеспечивает получение информации по электронным подписям одного документа из АС “Цифровой инспектор”, с учетом отбора по параметрам запроса и прав пользователя</a:t>
            </a:r>
            <a:endParaRPr sz="1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400"/>
              </a:spcAft>
              <a:buNone/>
            </a:pPr>
            <a:r>
              <a:rPr lang="ru" sz="1000" b="1" dirty="0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putitemstate</a:t>
            </a:r>
            <a:r>
              <a:rPr lang="ru" sz="1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- Метод putitemstate обеспечивает изменение информации по состоянию жизненного цикла изделия в АС “Цифровой инспектор”, с учетом отбора по параметрам запроса и прав пользователя</a:t>
            </a:r>
            <a:endParaRPr sz="1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" name="Google Shape;108;p18">
            <a:extLst>
              <a:ext uri="{FF2B5EF4-FFF2-40B4-BE49-F238E27FC236}">
                <a16:creationId xmlns:a16="http://schemas.microsoft.com/office/drawing/2014/main" id="{26E64479-8DC1-7E31-FD7D-71F81C549D18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88234" y="2770189"/>
            <a:ext cx="2807501" cy="2869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109;p18">
            <a:extLst>
              <a:ext uri="{FF2B5EF4-FFF2-40B4-BE49-F238E27FC236}">
                <a16:creationId xmlns:a16="http://schemas.microsoft.com/office/drawing/2014/main" id="{B4E16612-9B66-AA4D-2657-F2FEA211F5CF}"/>
              </a:ext>
            </a:extLst>
          </p:cNvPr>
          <p:cNvCxnSpPr/>
          <p:nvPr/>
        </p:nvCxnSpPr>
        <p:spPr>
          <a:xfrm flipH="1">
            <a:off x="5127259" y="2994364"/>
            <a:ext cx="568200" cy="29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110;p18">
            <a:extLst>
              <a:ext uri="{FF2B5EF4-FFF2-40B4-BE49-F238E27FC236}">
                <a16:creationId xmlns:a16="http://schemas.microsoft.com/office/drawing/2014/main" id="{28A96A40-897B-567E-1B45-D05AA1658B2D}"/>
              </a:ext>
            </a:extLst>
          </p:cNvPr>
          <p:cNvCxnSpPr/>
          <p:nvPr/>
        </p:nvCxnSpPr>
        <p:spPr>
          <a:xfrm flipH="1">
            <a:off x="5137609" y="3447914"/>
            <a:ext cx="537000" cy="1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111;p18">
            <a:extLst>
              <a:ext uri="{FF2B5EF4-FFF2-40B4-BE49-F238E27FC236}">
                <a16:creationId xmlns:a16="http://schemas.microsoft.com/office/drawing/2014/main" id="{003ECB53-1522-3B06-665A-B6349800A2E4}"/>
              </a:ext>
            </a:extLst>
          </p:cNvPr>
          <p:cNvCxnSpPr/>
          <p:nvPr/>
        </p:nvCxnSpPr>
        <p:spPr>
          <a:xfrm rot="10800000">
            <a:off x="5127234" y="3938064"/>
            <a:ext cx="594300" cy="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112;p18">
            <a:extLst>
              <a:ext uri="{FF2B5EF4-FFF2-40B4-BE49-F238E27FC236}">
                <a16:creationId xmlns:a16="http://schemas.microsoft.com/office/drawing/2014/main" id="{9AB18EAF-55B5-9742-0737-01089911202E}"/>
              </a:ext>
            </a:extLst>
          </p:cNvPr>
          <p:cNvCxnSpPr/>
          <p:nvPr/>
        </p:nvCxnSpPr>
        <p:spPr>
          <a:xfrm rot="10800000">
            <a:off x="5132509" y="4427939"/>
            <a:ext cx="5421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" name="Google Shape;113;p18">
            <a:extLst>
              <a:ext uri="{FF2B5EF4-FFF2-40B4-BE49-F238E27FC236}">
                <a16:creationId xmlns:a16="http://schemas.microsoft.com/office/drawing/2014/main" id="{582F91EA-8786-3200-FFF0-A941F34ADBB9}"/>
              </a:ext>
            </a:extLst>
          </p:cNvPr>
          <p:cNvCxnSpPr/>
          <p:nvPr/>
        </p:nvCxnSpPr>
        <p:spPr>
          <a:xfrm rot="10800000">
            <a:off x="5132484" y="4792939"/>
            <a:ext cx="56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114;p18">
            <a:extLst>
              <a:ext uri="{FF2B5EF4-FFF2-40B4-BE49-F238E27FC236}">
                <a16:creationId xmlns:a16="http://schemas.microsoft.com/office/drawing/2014/main" id="{E294F737-7F96-5B8C-A593-3D202002BB18}"/>
              </a:ext>
            </a:extLst>
          </p:cNvPr>
          <p:cNvCxnSpPr/>
          <p:nvPr/>
        </p:nvCxnSpPr>
        <p:spPr>
          <a:xfrm rot="10800000">
            <a:off x="5127334" y="4991139"/>
            <a:ext cx="516000" cy="28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Google Shape;178;p23">
            <a:extLst>
              <a:ext uri="{FF2B5EF4-FFF2-40B4-BE49-F238E27FC236}">
                <a16:creationId xmlns:a16="http://schemas.microsoft.com/office/drawing/2014/main" id="{A63FD658-3A93-E213-60B9-79D7EB3CDAD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6479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C1A0BCB-B6AA-DA35-B387-70AB68BAC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45" y="365239"/>
            <a:ext cx="9594520" cy="931125"/>
          </a:xfrm>
        </p:spPr>
        <p:txBody>
          <a:bodyPr>
            <a:normAutofit/>
          </a:bodyPr>
          <a:lstStyle/>
          <a:p>
            <a:r>
              <a:rPr lang="ru-RU" dirty="0"/>
              <a:t>ИНТЕГРАЦИЯ</a:t>
            </a:r>
            <a:r>
              <a:rPr lang="en-US" dirty="0"/>
              <a:t>,</a:t>
            </a:r>
            <a:r>
              <a:rPr lang="ru-RU" dirty="0"/>
              <a:t> ОТГРУЗКА</a:t>
            </a:r>
          </a:p>
        </p:txBody>
      </p:sp>
      <p:pic>
        <p:nvPicPr>
          <p:cNvPr id="5" name="Google Shape;122;p19">
            <a:extLst>
              <a:ext uri="{FF2B5EF4-FFF2-40B4-BE49-F238E27FC236}">
                <a16:creationId xmlns:a16="http://schemas.microsoft.com/office/drawing/2014/main" id="{CDF1411E-532A-C13F-726E-639D965AF0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105" y="1296364"/>
            <a:ext cx="5823664" cy="519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9EE095-F87F-097E-E1A0-71A51B964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02" y="1690670"/>
            <a:ext cx="4741546" cy="16744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E3728B-C37E-C451-5785-35C4BFF28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70" y="3894562"/>
            <a:ext cx="4856001" cy="1231538"/>
          </a:xfrm>
          <a:prstGeom prst="rect">
            <a:avLst/>
          </a:prstGeom>
        </p:spPr>
      </p:pic>
      <p:pic>
        <p:nvPicPr>
          <p:cNvPr id="9" name="Google Shape;178;p23">
            <a:extLst>
              <a:ext uri="{FF2B5EF4-FFF2-40B4-BE49-F238E27FC236}">
                <a16:creationId xmlns:a16="http://schemas.microsoft.com/office/drawing/2014/main" id="{597DD6D0-2606-8B0C-EF25-ACAD75D0F68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41487" y="6348630"/>
            <a:ext cx="987020" cy="23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3668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5875AA1-98F3-640D-B3BA-04397B866842}"/>
              </a:ext>
            </a:extLst>
          </p:cNvPr>
          <p:cNvGrpSpPr/>
          <p:nvPr/>
        </p:nvGrpSpPr>
        <p:grpSpPr>
          <a:xfrm>
            <a:off x="5773553" y="3239103"/>
            <a:ext cx="6206792" cy="3103958"/>
            <a:chOff x="5773553" y="3009529"/>
            <a:chExt cx="6206792" cy="310395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DF15202-B35A-B70F-4432-A9FE8027C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553" y="3009529"/>
              <a:ext cx="6206792" cy="3103397"/>
            </a:xfrm>
            <a:prstGeom prst="rect">
              <a:avLst/>
            </a:prstGeom>
            <a:ln>
              <a:solidFill>
                <a:schemeClr val="accent3"/>
              </a:solidFill>
            </a:ln>
            <a:effectLst/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EA02436-82B8-2171-5054-934F929FA704}"/>
                </a:ext>
              </a:extLst>
            </p:cNvPr>
            <p:cNvSpPr txBox="1"/>
            <p:nvPr/>
          </p:nvSpPr>
          <p:spPr>
            <a:xfrm>
              <a:off x="5773553" y="5651822"/>
              <a:ext cx="2068253" cy="461665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БАЗОВАЯ 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МАРКИРОВКА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4CFF00-5947-C879-503E-65D9C15E61B0}"/>
                </a:ext>
              </a:extLst>
            </p:cNvPr>
            <p:cNvSpPr txBox="1"/>
            <p:nvPr/>
          </p:nvSpPr>
          <p:spPr>
            <a:xfrm>
              <a:off x="10138304" y="4462953"/>
              <a:ext cx="1182279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kumimoji="0" lang="ru-RU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35574</a:t>
              </a:r>
              <a:endParaRPr lang="ru-RU" sz="2800" dirty="0"/>
            </a:p>
          </p:txBody>
        </p: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C1FB6595-5AEA-B08C-D1D4-8080553E7CB6}"/>
                </a:ext>
              </a:extLst>
            </p:cNvPr>
            <p:cNvCxnSpPr>
              <a:stCxn id="53" idx="0"/>
            </p:cNvCxnSpPr>
            <p:nvPr/>
          </p:nvCxnSpPr>
          <p:spPr>
            <a:xfrm flipH="1" flipV="1">
              <a:off x="10729443" y="3936788"/>
              <a:ext cx="1" cy="5261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F0273EB-D898-B97B-3479-2F9B50B2A557}"/>
                </a:ext>
              </a:extLst>
            </p:cNvPr>
            <p:cNvSpPr txBox="1"/>
            <p:nvPr/>
          </p:nvSpPr>
          <p:spPr>
            <a:xfrm>
              <a:off x="7536678" y="3112469"/>
              <a:ext cx="1342697" cy="523220"/>
            </a:xfrm>
            <a:prstGeom prst="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kumimoji="0" lang="ru-RU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01 23 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72" name="Прямая со стрелкой 71">
              <a:extLst>
                <a:ext uri="{FF2B5EF4-FFF2-40B4-BE49-F238E27FC236}">
                  <a16:creationId xmlns:a16="http://schemas.microsoft.com/office/drawing/2014/main" id="{6BBCE1DB-77D4-74D5-1D9F-7836D3F3CADF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 flipH="1">
              <a:off x="7708739" y="3635689"/>
              <a:ext cx="499288" cy="23048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9188426-76C0-A23D-FE72-0539FD4588EC}"/>
                </a:ext>
              </a:extLst>
            </p:cNvPr>
            <p:cNvSpPr txBox="1"/>
            <p:nvPr/>
          </p:nvSpPr>
          <p:spPr>
            <a:xfrm>
              <a:off x="9158397" y="3106515"/>
              <a:ext cx="1154997" cy="52321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1378</a:t>
              </a:r>
            </a:p>
          </p:txBody>
        </p:sp>
        <p:cxnSp>
          <p:nvCxnSpPr>
            <p:cNvPr id="76" name="Прямая со стрелкой 75">
              <a:extLst>
                <a:ext uri="{FF2B5EF4-FFF2-40B4-BE49-F238E27FC236}">
                  <a16:creationId xmlns:a16="http://schemas.microsoft.com/office/drawing/2014/main" id="{48CD8823-F44D-29E3-9A5F-B9751F921622}"/>
                </a:ext>
              </a:extLst>
            </p:cNvPr>
            <p:cNvCxnSpPr>
              <a:cxnSpLocks/>
              <a:endCxn id="75" idx="2"/>
            </p:cNvCxnSpPr>
            <p:nvPr/>
          </p:nvCxnSpPr>
          <p:spPr>
            <a:xfrm flipH="1" flipV="1">
              <a:off x="9735896" y="3629733"/>
              <a:ext cx="195182" cy="25200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Текст 1">
            <a:extLst>
              <a:ext uri="{FF2B5EF4-FFF2-40B4-BE49-F238E27FC236}">
                <a16:creationId xmlns:a16="http://schemas.microsoft.com/office/drawing/2014/main" id="{6C1A0BCB-B6AA-DA35-B387-70AB68BAC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45" y="365240"/>
            <a:ext cx="8680120" cy="831850"/>
          </a:xfrm>
        </p:spPr>
        <p:txBody>
          <a:bodyPr/>
          <a:lstStyle/>
          <a:p>
            <a:r>
              <a:rPr lang="ru-RU" dirty="0"/>
              <a:t>НАБОР ДАННЫХ ДЛЯ ОДНОЗНАЧНОЙ ИДЕНТИФИКАЦИИ СОСТАВНЫХ ЧАСТЕЙ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95E1011-9802-293B-F79A-45321A2B1352}"/>
              </a:ext>
            </a:extLst>
          </p:cNvPr>
          <p:cNvGrpSpPr/>
          <p:nvPr/>
        </p:nvGrpSpPr>
        <p:grpSpPr>
          <a:xfrm>
            <a:off x="2404042" y="1266237"/>
            <a:ext cx="9576303" cy="3375605"/>
            <a:chOff x="935142" y="1423572"/>
            <a:chExt cx="8049333" cy="33756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BC2E6A-3A34-079D-580F-C6367DED1792}"/>
                </a:ext>
              </a:extLst>
            </p:cNvPr>
            <p:cNvSpPr txBox="1"/>
            <p:nvPr/>
          </p:nvSpPr>
          <p:spPr>
            <a:xfrm>
              <a:off x="935142" y="2130383"/>
              <a:ext cx="970829" cy="52321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1378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7C0B95-61D4-AD7C-8C6A-DB708FC76E9C}"/>
                </a:ext>
              </a:extLst>
            </p:cNvPr>
            <p:cNvSpPr txBox="1"/>
            <p:nvPr/>
          </p:nvSpPr>
          <p:spPr>
            <a:xfrm>
              <a:off x="942342" y="1423572"/>
              <a:ext cx="4814365" cy="6463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200" dirty="0">
                  <a:latin typeface="Montserrat" pitchFamily="2" charset="0"/>
                  <a:cs typeface="Arial"/>
                  <a:sym typeface="Arial"/>
                </a:rPr>
                <a:t>Условный номер клеймения в соответствии с Положением об условных номерах клеймения железнодорожного подвижного состава и его составных частей</a:t>
              </a:r>
              <a:r>
                <a:rPr lang="ru-RU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ru-RU" sz="1000" dirty="0">
                  <a:effectLst/>
                </a:rPr>
                <a:t> </a:t>
              </a:r>
              <a:endParaRPr lang="ru-RU" sz="10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FE31AA-BFE9-0BC8-7C53-DE4423D5FBE9}"/>
                </a:ext>
              </a:extLst>
            </p:cNvPr>
            <p:cNvSpPr txBox="1"/>
            <p:nvPr/>
          </p:nvSpPr>
          <p:spPr>
            <a:xfrm>
              <a:off x="4239712" y="2130383"/>
              <a:ext cx="993761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kumimoji="0" lang="ru-RU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35574</a:t>
              </a:r>
              <a:endParaRPr lang="ru-RU" sz="28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971F08-206F-3D45-1D20-7F99B2E439F9}"/>
                </a:ext>
              </a:extLst>
            </p:cNvPr>
            <p:cNvSpPr txBox="1"/>
            <p:nvPr/>
          </p:nvSpPr>
          <p:spPr>
            <a:xfrm>
              <a:off x="1928200" y="2130383"/>
              <a:ext cx="1128600" cy="523220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kumimoji="0" lang="ru-RU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0015</a:t>
              </a:r>
              <a:endParaRPr lang="ru-RU" sz="28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4CFCBE3-428F-A84B-DA70-21D43C6BB05B}"/>
                </a:ext>
              </a:extLst>
            </p:cNvPr>
            <p:cNvSpPr txBox="1"/>
            <p:nvPr/>
          </p:nvSpPr>
          <p:spPr>
            <a:xfrm>
              <a:off x="942342" y="2693933"/>
              <a:ext cx="2114458" cy="830997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200" dirty="0">
                  <a:latin typeface="Montserrat" pitchFamily="2" charset="0"/>
                  <a:cs typeface="Arial"/>
                </a:rPr>
                <a:t>Код вида продукции в соответствии со классификатором УКЭИ АС ЭИ.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02F5727-BB03-9363-B972-F2C57D2F3F55}"/>
                </a:ext>
              </a:extLst>
            </p:cNvPr>
            <p:cNvSpPr txBox="1"/>
            <p:nvPr/>
          </p:nvSpPr>
          <p:spPr>
            <a:xfrm>
              <a:off x="3082258" y="2130383"/>
              <a:ext cx="1128600" cy="523220"/>
            </a:xfrm>
            <a:prstGeom prst="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kumimoji="0" lang="ru-RU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01 23 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242E84D-DE92-8F25-3BF4-828024151A7A}"/>
                </a:ext>
              </a:extLst>
            </p:cNvPr>
            <p:cNvSpPr txBox="1"/>
            <p:nvPr/>
          </p:nvSpPr>
          <p:spPr>
            <a:xfrm>
              <a:off x="3078501" y="2675519"/>
              <a:ext cx="1910876" cy="2123658"/>
            </a:xfrm>
            <a:prstGeom prst="rect">
              <a:avLst/>
            </a:prstGeom>
            <a:solidFill>
              <a:schemeClr val="tx2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Месяц выпуска продукции в формате двух символов номера месяца в году, для видов продукции, не имеющих месяца в составе клеймения заполняется – 01. Год выпуска продукции в формате двух символов номера года (23 – 2023 год.).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F39E76F-BAC9-FE6C-B74A-95A261A5330E}"/>
                </a:ext>
              </a:extLst>
            </p:cNvPr>
            <p:cNvSpPr txBox="1"/>
            <p:nvPr/>
          </p:nvSpPr>
          <p:spPr>
            <a:xfrm>
              <a:off x="5262328" y="2159987"/>
              <a:ext cx="3722147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200" dirty="0">
                  <a:latin typeface="Montserrat" pitchFamily="2" charset="0"/>
                  <a:cs typeface="Arial"/>
                </a:rPr>
                <a:t>Порядковый номер выпущенной продукции в соответствии с нумерацией завода – изготовителя.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F1627DA-2686-CE03-9FE6-6946547DCC4D}"/>
                </a:ext>
              </a:extLst>
            </p:cNvPr>
            <p:cNvSpPr txBox="1"/>
            <p:nvPr/>
          </p:nvSpPr>
          <p:spPr>
            <a:xfrm>
              <a:off x="942342" y="3542110"/>
              <a:ext cx="2114458" cy="1015663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НЕТ В БАЗОВОЙ МАРКИРОВКЕ, 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НО СФОРМИРОВАН В </a:t>
              </a:r>
            </a:p>
            <a:p>
              <a:pPr algn="ctr"/>
              <a:r>
                <a:rPr lang="ru-RU" sz="1200" b="1" u="sng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АС «ЭЛЕКТРОННЫЙ ИНСПЕКТОР»</a:t>
              </a:r>
            </a:p>
          </p:txBody>
        </p:sp>
      </p:grp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990CA42-ACEB-52E1-9AC0-D61E44415125}"/>
              </a:ext>
            </a:extLst>
          </p:cNvPr>
          <p:cNvGraphicFramePr>
            <a:graphicFrameLocks noGrp="1"/>
          </p:cNvGraphicFramePr>
          <p:nvPr/>
        </p:nvGraphicFramePr>
        <p:xfrm>
          <a:off x="274326" y="1248769"/>
          <a:ext cx="2052252" cy="4932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801">
                  <a:extLst>
                    <a:ext uri="{9D8B030D-6E8A-4147-A177-3AD203B41FA5}">
                      <a16:colId xmlns:a16="http://schemas.microsoft.com/office/drawing/2014/main" val="3070532357"/>
                    </a:ext>
                  </a:extLst>
                </a:gridCol>
                <a:gridCol w="747451">
                  <a:extLst>
                    <a:ext uri="{9D8B030D-6E8A-4147-A177-3AD203B41FA5}">
                      <a16:colId xmlns:a16="http://schemas.microsoft.com/office/drawing/2014/main" val="1044418923"/>
                    </a:ext>
                  </a:extLst>
                </a:gridCol>
              </a:tblGrid>
              <a:tr h="35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>
                          <a:effectLst/>
                        </a:rPr>
                        <a:t>Наименование детали (узла)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dirty="0">
                          <a:effectLst/>
                        </a:rPr>
                        <a:t>УКЭИ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25279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Рама боковая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</a:rPr>
                        <a:t>0015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3295132127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Балка надрессорная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</a:rPr>
                        <a:t>0004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704471799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</a:rPr>
                        <a:t>Ось черновая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0011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1188401522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Ось чистовая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0012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3939702920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Колесо цельнокатаное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0009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918156776"/>
                  </a:ext>
                </a:extLst>
              </a:tr>
              <a:tr h="35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Колесные пары вагонные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0007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3234043890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Хомут тяговый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0019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4211412873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Автосцепка СА-3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</a:rPr>
                        <a:t>0002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2559032241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Аппарат поглощающий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</a:rPr>
                        <a:t>0003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55398419"/>
                  </a:ext>
                </a:extLst>
              </a:tr>
              <a:tr h="35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Воздухораспределитель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0005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4230370632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Воздушный резервуар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</a:rPr>
                        <a:t>0016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149678280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Цилиндр тормозной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0021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1527135877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Авторежим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0001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3701614013"/>
                  </a:ext>
                </a:extLst>
              </a:tr>
              <a:tr h="35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Регулятор тормозной рычажной передачи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0035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2860604854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Кассетный подшипник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0013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3210684188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Триангель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</a:rPr>
                        <a:t>0018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76" marR="59776" marT="59776" marB="59776"/>
                </a:tc>
                <a:extLst>
                  <a:ext uri="{0D108BD9-81ED-4DB2-BD59-A6C34878D82A}">
                    <a16:rowId xmlns:a16="http://schemas.microsoft.com/office/drawing/2014/main" val="2657263069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A788F59-4839-5514-1434-E9ABBEA4AEF4}"/>
              </a:ext>
            </a:extLst>
          </p:cNvPr>
          <p:cNvCxnSpPr>
            <a:cxnSpLocks/>
          </p:cNvCxnSpPr>
          <p:nvPr/>
        </p:nvCxnSpPr>
        <p:spPr>
          <a:xfrm flipH="1" flipV="1">
            <a:off x="2133586" y="1798820"/>
            <a:ext cx="270456" cy="115327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215399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631</Words>
  <Application>Microsoft Macintosh PowerPoint</Application>
  <PresentationFormat>Широкоэкранный</PresentationFormat>
  <Paragraphs>119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Montserrat Regular</vt:lpstr>
      <vt:lpstr>PT Sans</vt:lpstr>
      <vt:lpstr>Times New Roman</vt:lpstr>
      <vt:lpstr>Тема Office</vt:lpstr>
      <vt:lpstr>АС «ЭЛЕКТРОННЫЙ ИНСПЕКТОР» ЗАГРУЗКА ИЗ XML</vt:lpstr>
      <vt:lpstr>Презентация PowerPoint</vt:lpstr>
      <vt:lpstr>Презентация PowerPoint</vt:lpstr>
      <vt:lpstr>АС «ЭЛЕКТРОННЫЙ ИНСПЕКТОР» ЗАГРУЗКА ИЗ XML</vt:lpstr>
      <vt:lpstr>АС «ЭЛЕКТРОННЫЙ ИНСПЕКТОР» ВАРИНАТЫ ИНТЕГРАЦИИ</vt:lpstr>
      <vt:lpstr>АС «ЭЛЕКТРОННЫЙ ИНСПЕКТОР» Использование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bukharov</dc:creator>
  <cp:lastModifiedBy>Microsoft Office User</cp:lastModifiedBy>
  <cp:revision>36</cp:revision>
  <dcterms:created xsi:type="dcterms:W3CDTF">2024-02-19T10:55:05Z</dcterms:created>
  <dcterms:modified xsi:type="dcterms:W3CDTF">2025-04-25T08:57:53Z</dcterms:modified>
</cp:coreProperties>
</file>