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4" r:id="rId2"/>
  </p:sldMasterIdLst>
  <p:notesMasterIdLst>
    <p:notesMasterId r:id="rId14"/>
  </p:notesMasterIdLst>
  <p:handoutMasterIdLst>
    <p:handoutMasterId r:id="rId15"/>
  </p:handoutMasterIdLst>
  <p:sldIdLst>
    <p:sldId id="273" r:id="rId3"/>
    <p:sldId id="3269" r:id="rId4"/>
    <p:sldId id="3266" r:id="rId5"/>
    <p:sldId id="3268" r:id="rId6"/>
    <p:sldId id="3267" r:id="rId7"/>
    <p:sldId id="569" r:id="rId8"/>
    <p:sldId id="3277" r:id="rId9"/>
    <p:sldId id="3279" r:id="rId10"/>
    <p:sldId id="3280" r:id="rId11"/>
    <p:sldId id="3288" r:id="rId12"/>
    <p:sldId id="719" r:id="rId13"/>
  </p:sldIdLst>
  <p:sldSz cx="12192000" cy="6858000"/>
  <p:notesSz cx="9928225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8842D2-1D02-4476-9B40-17A86D902D51}">
          <p14:sldIdLst>
            <p14:sldId id="273"/>
            <p14:sldId id="3269"/>
            <p14:sldId id="3266"/>
            <p14:sldId id="3268"/>
            <p14:sldId id="3267"/>
            <p14:sldId id="569"/>
            <p14:sldId id="3277"/>
            <p14:sldId id="3279"/>
            <p14:sldId id="3280"/>
            <p14:sldId id="3288"/>
          </p14:sldIdLst>
        </p14:section>
        <p14:section name="Раздел без заголовка" id="{D2DAADB1-AD50-472F-98FD-3CAC225985F2}">
          <p14:sldIdLst>
            <p14:sldId id="7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ригорий Полявин" initials="ГП" lastIdx="1" clrIdx="0">
    <p:extLst>
      <p:ext uri="{19B8F6BF-5375-455C-9EA6-DF929625EA0E}">
        <p15:presenceInfo xmlns:p15="http://schemas.microsoft.com/office/powerpoint/2012/main" userId="fbeb5c207cc6df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2D9"/>
    <a:srgbClr val="2A6F97"/>
    <a:srgbClr val="3A6A88"/>
    <a:srgbClr val="C5E3ED"/>
    <a:srgbClr val="A9D6E5"/>
    <a:srgbClr val="61A5C2"/>
    <a:srgbClr val="468FAF"/>
    <a:srgbClr val="2C7DA0"/>
    <a:srgbClr val="014F86"/>
    <a:srgbClr val="399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0D6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7CA"/>
          </a:solidFill>
        </a:fill>
      </a:tcStyle>
    </a:wholeTbl>
    <a:band2H>
      <a:tcTxStyle/>
      <a:tcStyle>
        <a:tcBdr/>
        <a:fill>
          <a:solidFill>
            <a:srgbClr val="FCEC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DDD0"/>
          </a:solidFill>
        </a:fill>
      </a:tcStyle>
    </a:wholeTbl>
    <a:band2H>
      <a:tcTxStyle/>
      <a:tcStyle>
        <a:tcBdr/>
        <a:fill>
          <a:solidFill>
            <a:srgbClr val="F4EF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0"/>
    <p:restoredTop sz="93918" autoAdjust="0"/>
  </p:normalViewPr>
  <p:slideViewPr>
    <p:cSldViewPr snapToGrid="0" snapToObjects="1">
      <p:cViewPr varScale="1">
        <p:scale>
          <a:sx n="104" d="100"/>
          <a:sy n="104" d="100"/>
        </p:scale>
        <p:origin x="10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AB-4E3F-883B-17B5B78C07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AB-4E3F-883B-17B5B78C07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AB-4E3F-883B-17B5B78C078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AB-4E3F-883B-17B5B78C078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AB-4E3F-883B-17B5B78C078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DAB-4E3F-883B-17B5B78C078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DAB-4E3F-883B-17B5B78C078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DAB-4E3F-883B-17B5B78C0784}"/>
              </c:ext>
            </c:extLst>
          </c:dPt>
          <c:dLbls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B-4E3F-883B-17B5B78C078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DAB-4E3F-883B-17B5B78C07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(3 мес.) 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42</c:v>
                </c:pt>
                <c:pt idx="2">
                  <c:v>48</c:v>
                </c:pt>
                <c:pt idx="3">
                  <c:v>63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DAB-4E3F-883B-17B5B78C0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51400848"/>
        <c:axId val="2051422480"/>
      </c:barChart>
      <c:catAx>
        <c:axId val="205140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1422480"/>
        <c:crosses val="autoZero"/>
        <c:auto val="1"/>
        <c:lblAlgn val="ctr"/>
        <c:lblOffset val="100"/>
        <c:noMultiLvlLbl val="0"/>
      </c:catAx>
      <c:valAx>
        <c:axId val="205142248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5140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49681430382228"/>
          <c:y val="6.4854636479781319E-2"/>
          <c:w val="0.72050318569617777"/>
          <c:h val="0.870290727040437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10-49F5-A6FA-AEA6EC537A6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10-49F5-A6FA-AEA6EC537A6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10-49F5-A6FA-AEA6EC537A6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10-49F5-A6FA-AEA6EC537A6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10-49F5-A6FA-AEA6EC537A6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10-49F5-A6FA-AEA6EC537A6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10-49F5-A6FA-AEA6EC537A6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A10-49F5-A6FA-AEA6EC537A6B}"/>
              </c:ext>
            </c:extLst>
          </c:dPt>
          <c:dLbls>
            <c:dLbl>
              <c:idx val="0"/>
              <c:layout>
                <c:manualLayout>
                  <c:x val="-3.3404394406777595E-2"/>
                  <c:y val="-1.443793267373800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1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31983673147824"/>
                      <c:h val="0.144672263570728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10-49F5-A6FA-AEA6EC537A6B}"/>
                </c:ext>
              </c:extLst>
            </c:dLbl>
            <c:dLbl>
              <c:idx val="1"/>
              <c:layout>
                <c:manualLayout>
                  <c:x val="-6.0171784256381367E-2"/>
                  <c:y val="-4.63877077513911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1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34256283183848"/>
                      <c:h val="0.187745119885907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A10-49F5-A6FA-AEA6EC537A6B}"/>
                </c:ext>
              </c:extLst>
            </c:dLbl>
            <c:dLbl>
              <c:idx val="2"/>
              <c:layout>
                <c:manualLayout>
                  <c:x val="-3.6924871907178546E-2"/>
                  <c:y val="-5.89587604361648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1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60905686355241"/>
                      <c:h val="0.118846933773063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A10-49F5-A6FA-AEA6EC537A6B}"/>
                </c:ext>
              </c:extLst>
            </c:dLbl>
            <c:dLbl>
              <c:idx val="3"/>
              <c:layout>
                <c:manualLayout>
                  <c:x val="-1.4293592592141014E-2"/>
                  <c:y val="2.947705900704162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400" b="1" i="1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1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364200975596932E-2"/>
                      <c:h val="0.1036731771993938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9A10-49F5-A6FA-AEA6EC537A6B}"/>
                </c:ext>
              </c:extLst>
            </c:dLbl>
            <c:dLbl>
              <c:idx val="4"/>
              <c:layout>
                <c:manualLayout>
                  <c:x val="-2.3822498004631319E-3"/>
                  <c:y val="-1.35112265171127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10-49F5-A6FA-AEA6EC537A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(3 мес.) 2025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13</c:v>
                </c:pt>
                <c:pt idx="3">
                  <c:v>22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A10-49F5-A6FA-AEA6EC537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51400848"/>
        <c:axId val="2051422480"/>
      </c:barChart>
      <c:catAx>
        <c:axId val="205140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1422480"/>
        <c:crosses val="autoZero"/>
        <c:auto val="1"/>
        <c:lblAlgn val="ctr"/>
        <c:lblOffset val="100"/>
        <c:noMultiLvlLbl val="0"/>
      </c:catAx>
      <c:valAx>
        <c:axId val="205142248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5140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EC-45D0-A5AC-FF52FDB48F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EC-45D0-A5AC-FF52FDB48F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EC-45D0-A5AC-FF52FDB48FD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EC-45D0-A5AC-FF52FDB48FD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EC-45D0-A5AC-FF52FDB48FD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7EC-45D0-A5AC-FF52FDB48FD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7EC-45D0-A5AC-FF52FDB48FD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7EC-45D0-A5AC-FF52FDB48FD1}"/>
              </c:ext>
            </c:extLst>
          </c:dPt>
          <c:dLbls>
            <c:dLbl>
              <c:idx val="0"/>
              <c:layout>
                <c:manualLayout>
                  <c:x val="-3.582779007895727E-2"/>
                  <c:y val="-2.52924093160992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1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94454088692688"/>
                      <c:h val="0.110069358237002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EC-45D0-A5AC-FF52FDB48FD1}"/>
                </c:ext>
              </c:extLst>
            </c:dLbl>
            <c:dLbl>
              <c:idx val="1"/>
              <c:layout>
                <c:manualLayout>
                  <c:x val="-3.852229135102117E-3"/>
                  <c:y val="2.0168186541204411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1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178984743054242"/>
                      <c:h val="9.0413576900488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7EC-45D0-A5AC-FF52FDB48FD1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EC-45D0-A5AC-FF52FDB48FD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7EC-45D0-A5AC-FF52FDB48F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(3 мес.) 2025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14</c:v>
                </c:pt>
                <c:pt idx="1">
                  <c:v>17</c:v>
                </c:pt>
                <c:pt idx="2" formatCode="General">
                  <c:v>17</c:v>
                </c:pt>
                <c:pt idx="3" formatCode="General">
                  <c:v>21</c:v>
                </c:pt>
                <c:pt idx="4" formatCode="General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7EC-45D0-A5AC-FF52FDB48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51400848"/>
        <c:axId val="2051422480"/>
      </c:barChart>
      <c:catAx>
        <c:axId val="205140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1422480"/>
        <c:crosses val="autoZero"/>
        <c:auto val="1"/>
        <c:lblAlgn val="ctr"/>
        <c:lblOffset val="100"/>
        <c:noMultiLvlLbl val="0"/>
      </c:catAx>
      <c:valAx>
        <c:axId val="2051422480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5140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D7D7C45-12CF-2EC8-1FC5-50840454E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3"/>
            <a:ext cx="4303313" cy="34129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456B19-A85E-9821-CA3E-CB64FBC4D7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595" y="3"/>
            <a:ext cx="4303313" cy="34129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836ECBE7-5A74-4255-B2F1-DB9E4725078C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28FDF3-C84B-9FBF-25AF-B6E3085DB4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381"/>
            <a:ext cx="4303313" cy="34129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D137F8-A072-75B3-F146-60A3213AD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595" y="6456381"/>
            <a:ext cx="4303313" cy="341297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868EDAF-9567-4437-A4D3-7BD6B96AD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257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7937"/>
          </a:xfrm>
          <a:prstGeom prst="rect">
            <a:avLst/>
          </a:prstGeom>
        </p:spPr>
        <p:txBody>
          <a:bodyPr lIns="90915" tIns="45458" rIns="90915" bIns="45458"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1323764" y="3228902"/>
            <a:ext cx="7280700" cy="3058953"/>
          </a:xfrm>
          <a:prstGeom prst="rect">
            <a:avLst/>
          </a:prstGeom>
        </p:spPr>
        <p:txBody>
          <a:bodyPr lIns="90915" tIns="45458" rIns="90915" bIns="45458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492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366E2-34EE-4748-9056-BFE470483D5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3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cpvk.ru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://icpvk.ru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cpvk.ru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ОО «Инспекторский центр «Приемка вагонов и комплектующих»">
            <a:extLst>
              <a:ext uri="{FF2B5EF4-FFF2-40B4-BE49-F238E27FC236}">
                <a16:creationId xmlns:a16="http://schemas.microsoft.com/office/drawing/2014/main" id="{BA5285A5-5126-754C-989A-6E2D9593D64F}"/>
              </a:ext>
            </a:extLst>
          </p:cNvPr>
          <p:cNvSpPr txBox="1"/>
          <p:nvPr userDrawn="1"/>
        </p:nvSpPr>
        <p:spPr>
          <a:xfrm>
            <a:off x="384070" y="6318602"/>
            <a:ext cx="500425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609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ООО «Инспекторский центр «Приемка вагонов и комплектующих»</a:t>
            </a:r>
          </a:p>
        </p:txBody>
      </p:sp>
      <p:sp>
        <p:nvSpPr>
          <p:cNvPr id="5" name="icpvk.ru">
            <a:extLst>
              <a:ext uri="{FF2B5EF4-FFF2-40B4-BE49-F238E27FC236}">
                <a16:creationId xmlns:a16="http://schemas.microsoft.com/office/drawing/2014/main" id="{5D6B7812-4653-5348-B16B-4D794AC5C1C2}"/>
              </a:ext>
            </a:extLst>
          </p:cNvPr>
          <p:cNvSpPr txBox="1"/>
          <p:nvPr userDrawn="1"/>
        </p:nvSpPr>
        <p:spPr>
          <a:xfrm>
            <a:off x="11004278" y="6318602"/>
            <a:ext cx="80003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>
                <a:solidFill>
                  <a:srgbClr val="00609D"/>
                </a:solidFill>
                <a:uFill>
                  <a:solidFill>
                    <a:srgbClr val="6B9F25"/>
                  </a:solidFill>
                </a:uFill>
                <a:latin typeface="Montserrat Bold"/>
                <a:ea typeface="Montserrat Bold"/>
                <a:cs typeface="Montserrat Bold"/>
                <a:sym typeface="Montserrat Bold"/>
                <a:hlinkClick r:id="rId2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6B9F25"/>
                  </a:solidFill>
                </a:uFill>
                <a:hlinkClick r:id="rId2"/>
              </a:rPr>
              <a:t>icpvk.ru</a:t>
            </a:r>
          </a:p>
        </p:txBody>
      </p:sp>
      <p:pic>
        <p:nvPicPr>
          <p:cNvPr id="9" name="элемент ицпвк голубой-10.png" descr="элемент ицпвк голубой-10.png">
            <a:extLst>
              <a:ext uri="{FF2B5EF4-FFF2-40B4-BE49-F238E27FC236}">
                <a16:creationId xmlns:a16="http://schemas.microsoft.com/office/drawing/2014/main" id="{AAA8DC43-2EDE-2446-B479-4916202323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24639" y="-1681749"/>
            <a:ext cx="17090202" cy="8599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элемент2-07.png" descr="элемент2-07.png">
            <a:extLst>
              <a:ext uri="{FF2B5EF4-FFF2-40B4-BE49-F238E27FC236}">
                <a16:creationId xmlns:a16="http://schemas.microsoft.com/office/drawing/2014/main" id="{8A400908-E70F-1E44-99A3-4ED39860F7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11347" y="2741668"/>
            <a:ext cx="3858538" cy="68208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id="{FCAFB50F-6719-1B41-A179-6577CA495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4700" y="2715155"/>
            <a:ext cx="5274810" cy="745010"/>
          </a:xfrm>
          <a:prstGeom prst="rect">
            <a:avLst/>
          </a:prstGeom>
        </p:spPr>
        <p:txBody>
          <a:bodyPr/>
          <a:lstStyle>
            <a:lvl1pPr>
              <a:buNone/>
              <a:defRPr sz="4000" b="1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3B110342-41DD-4948-B967-876EE98C41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4700" y="3583724"/>
            <a:ext cx="3269029" cy="427837"/>
          </a:xfrm>
          <a:prstGeom prst="rect">
            <a:avLst/>
          </a:prstGeom>
        </p:spPr>
        <p:txBody>
          <a:bodyPr/>
          <a:lstStyle>
            <a:lvl1pPr>
              <a:buNone/>
              <a:defRPr sz="2100" b="0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pic>
        <p:nvPicPr>
          <p:cNvPr id="16" name="Рисунок 15" descr="Изображение выглядит как знак, сидит, движение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93C1F5DC-9007-754F-94DD-D4A5EC2E4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5" y="479145"/>
            <a:ext cx="1775862" cy="48159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E14E8-0C54-6FB9-F0CE-EE6EBDFF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8B073D-1731-0204-50C1-F1F9DF270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85D09A-A7C6-897C-339D-8F6AA247A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4F5E72-FA13-0096-FB53-787D76D8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CE91FC-ED7C-EBA0-871B-5FD61584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1CCCFD-5729-3983-B239-FDE8A987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47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F321D-70E5-E913-D6DF-E392E0BD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5EE91B-45D8-D407-5947-060D72B4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E82C5A-671D-8147-7F7E-0DF1FA7C5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E490F2-8C1D-EA38-06C0-6EEB5EE4C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1FBB04-FDC4-E64E-6974-60B358F9F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C1D257-4D66-AB6F-747E-990D492D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DA238D-8B5A-444A-7E69-187A81B6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42AA46-C19A-B615-D1A6-F8F16918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2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6175D-D735-1432-AFCC-3EAC5176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B5E116-C989-6AE5-01AE-924F4FCF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26D6E7-183A-C15D-2A21-F20C4820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B7F3FA-3CE6-54DB-FDEB-90D3C4EA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4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DA2A76-F5A1-9484-48DC-AF8F56A4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FC5DCB-DBD5-F782-CCD1-16388E9B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4B1BAD-8833-33E6-570C-EAC57FC8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391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7EC11-317F-2E78-2303-82283C48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309F1-961F-37E9-595C-5ED345AA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86F4B9-6376-CE7D-0667-ACD25C85F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DB1D47-6D2C-6BC2-9D57-12CBB260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4CFFCF-F732-661E-9781-E723A9CB3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8DFABB-DC2D-E30A-9A8B-ED258FD9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61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9BB5A-1831-1D6B-82A7-5F19B8EC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568226-C04C-FC4C-79C9-D3D1ADAEA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E594E-A767-E99B-19C3-658A9CEC6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841883-E353-71CE-591A-B66B9084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E10E3-89C6-06ED-8A5C-02BE4E08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340FED-1BDE-B6F6-8730-4CA59F2C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5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2DD08-D595-FC38-9646-74304B03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E8BED8-C405-1F57-4126-2A3CF313A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D5C2EF-BC87-9334-0B04-9390B0B7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55FC5-95BF-4F30-AF53-19BE03B0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8F84C3-BA5A-5502-D0AD-A32301F0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8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907C0-6C23-5CAA-08E1-70A999C1A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BAA422-46DB-14AB-160E-16002FFA8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5DD91-B0CD-8875-5375-E72BD98F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6F389-C4F6-6001-61F0-AC927938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D8460B-A6CF-84F3-6BF9-27335A5E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06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ОО «Инспекторский центр «Приемка вагонов и комплектующих»">
            <a:extLst>
              <a:ext uri="{FF2B5EF4-FFF2-40B4-BE49-F238E27FC236}">
                <a16:creationId xmlns:a16="http://schemas.microsoft.com/office/drawing/2014/main" id="{79353DDE-5A5D-0643-911D-007199225EA5}"/>
              </a:ext>
            </a:extLst>
          </p:cNvPr>
          <p:cNvSpPr txBox="1"/>
          <p:nvPr userDrawn="1"/>
        </p:nvSpPr>
        <p:spPr>
          <a:xfrm>
            <a:off x="371370" y="6586385"/>
            <a:ext cx="500425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609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/>
              <a:t>ООО «</a:t>
            </a:r>
            <a:r>
              <a:rPr dirty="0" err="1"/>
              <a:t>Инспекторский</a:t>
            </a:r>
            <a:r>
              <a:rPr dirty="0"/>
              <a:t> </a:t>
            </a:r>
            <a:r>
              <a:rPr dirty="0" err="1"/>
              <a:t>центр</a:t>
            </a:r>
            <a:r>
              <a:rPr dirty="0"/>
              <a:t> «</a:t>
            </a:r>
            <a:r>
              <a:rPr dirty="0" err="1"/>
              <a:t>Приемка</a:t>
            </a:r>
            <a:r>
              <a:rPr dirty="0"/>
              <a:t> </a:t>
            </a:r>
            <a:r>
              <a:rPr dirty="0" err="1"/>
              <a:t>вагонов</a:t>
            </a:r>
            <a:r>
              <a:rPr dirty="0"/>
              <a:t> и </a:t>
            </a:r>
            <a:r>
              <a:rPr dirty="0" err="1"/>
              <a:t>комплектующих</a:t>
            </a:r>
            <a:r>
              <a:rPr dirty="0"/>
              <a:t>»</a:t>
            </a:r>
          </a:p>
        </p:txBody>
      </p:sp>
      <p:pic>
        <p:nvPicPr>
          <p:cNvPr id="5" name="ицпвк фирстиль2-05.png" descr="ицпвк фирстиль2-05.png">
            <a:extLst>
              <a:ext uri="{FF2B5EF4-FFF2-40B4-BE49-F238E27FC236}">
                <a16:creationId xmlns:a16="http://schemas.microsoft.com/office/drawing/2014/main" id="{13664C14-587E-1841-BB39-E718CB721E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575" y="2854222"/>
            <a:ext cx="800038" cy="787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элемент2-07.png" descr="элемент2-07.png">
            <a:extLst>
              <a:ext uri="{FF2B5EF4-FFF2-40B4-BE49-F238E27FC236}">
                <a16:creationId xmlns:a16="http://schemas.microsoft.com/office/drawing/2014/main" id="{8CB8B0FD-F2CF-9247-9264-9372336149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6737" y="135233"/>
            <a:ext cx="2313380" cy="40894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C5670500-F628-5A48-9558-C39A5AFD06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845" y="365240"/>
            <a:ext cx="4841875" cy="831850"/>
          </a:xfrm>
          <a:prstGeom prst="rect">
            <a:avLst/>
          </a:prstGeom>
        </p:spPr>
        <p:txBody>
          <a:bodyPr/>
          <a:lstStyle>
            <a:lvl1pPr>
              <a:buNone/>
              <a:defRPr sz="2600" b="1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1E9D46F-FFDF-1942-9D69-D057B99567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643" y="1913400"/>
            <a:ext cx="5309357" cy="357300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5" name="Рисунок 14" descr="Изображение выглядит как знак, сидит, движение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ED4A27D3-0A5D-C64C-B681-B51019D13A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701" y="356744"/>
            <a:ext cx="1286276" cy="3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472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9B9CD215-5486-C140-B74D-B22F204831C6}"/>
              </a:ext>
            </a:extLst>
          </p:cNvPr>
          <p:cNvSpPr/>
          <p:nvPr userDrawn="1"/>
        </p:nvSpPr>
        <p:spPr>
          <a:xfrm>
            <a:off x="-132945" y="-6845"/>
            <a:ext cx="9084318" cy="6871690"/>
          </a:xfrm>
          <a:prstGeom prst="rect">
            <a:avLst/>
          </a:prstGeom>
          <a:solidFill>
            <a:srgbClr val="66BFE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4" name="элемент ицпвк-белый-09.png" descr="элемент ицпвк-белый-09.png">
            <a:extLst>
              <a:ext uri="{FF2B5EF4-FFF2-40B4-BE49-F238E27FC236}">
                <a16:creationId xmlns:a16="http://schemas.microsoft.com/office/drawing/2014/main" id="{ACBDF892-03E9-8A41-83BF-BB5455E17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67265" y="-874069"/>
            <a:ext cx="16053980" cy="7500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элемент ицпвк голубой-10.png" descr="элемент ицпвк голубой-10.png">
            <a:extLst>
              <a:ext uri="{FF2B5EF4-FFF2-40B4-BE49-F238E27FC236}">
                <a16:creationId xmlns:a16="http://schemas.microsoft.com/office/drawing/2014/main" id="{90734135-E9B3-7F4A-9F33-C4786A4D8B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9678" t="13881" r="9844" b="298"/>
          <a:stretch>
            <a:fillRect/>
          </a:stretch>
        </p:blipFill>
        <p:spPr>
          <a:xfrm>
            <a:off x="8948549" y="-6845"/>
            <a:ext cx="3258614" cy="687169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ОО «Инспекторский центр «Приемка вагонов и комплектующих»">
            <a:extLst>
              <a:ext uri="{FF2B5EF4-FFF2-40B4-BE49-F238E27FC236}">
                <a16:creationId xmlns:a16="http://schemas.microsoft.com/office/drawing/2014/main" id="{0BFDEDA4-805D-E942-B8C8-7085CD2B3383}"/>
              </a:ext>
            </a:extLst>
          </p:cNvPr>
          <p:cNvSpPr txBox="1"/>
          <p:nvPr userDrawn="1"/>
        </p:nvSpPr>
        <p:spPr>
          <a:xfrm>
            <a:off x="384070" y="6318602"/>
            <a:ext cx="500425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ООО «Инспекторский центр «Приемка вагонов и комплектующих»</a:t>
            </a:r>
          </a:p>
        </p:txBody>
      </p:sp>
      <p:sp>
        <p:nvSpPr>
          <p:cNvPr id="7" name="icpvk.ru">
            <a:extLst>
              <a:ext uri="{FF2B5EF4-FFF2-40B4-BE49-F238E27FC236}">
                <a16:creationId xmlns:a16="http://schemas.microsoft.com/office/drawing/2014/main" id="{F184317F-6C26-4643-AFA7-A7B4883ECB6F}"/>
              </a:ext>
            </a:extLst>
          </p:cNvPr>
          <p:cNvSpPr txBox="1"/>
          <p:nvPr userDrawn="1"/>
        </p:nvSpPr>
        <p:spPr>
          <a:xfrm>
            <a:off x="11004278" y="6318602"/>
            <a:ext cx="80003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>
                <a:solidFill>
                  <a:srgbClr val="00609D"/>
                </a:solidFill>
                <a:uFill>
                  <a:solidFill>
                    <a:srgbClr val="6B9F25"/>
                  </a:solidFill>
                </a:uFill>
                <a:latin typeface="Montserrat Bold"/>
                <a:ea typeface="Montserrat Bold"/>
                <a:cs typeface="Montserrat Bold"/>
                <a:sym typeface="Montserrat Bold"/>
                <a:hlinkClick r:id="rId4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6B9F25"/>
                  </a:solidFill>
                </a:uFill>
                <a:hlinkClick r:id="rId4"/>
              </a:rPr>
              <a:t>icpvk.ru</a:t>
            </a:r>
          </a:p>
        </p:txBody>
      </p:sp>
      <p:pic>
        <p:nvPicPr>
          <p:cNvPr id="11" name="ицпвк белый-26.png" descr="ицпвк белый-26.png">
            <a:extLst>
              <a:ext uri="{FF2B5EF4-FFF2-40B4-BE49-F238E27FC236}">
                <a16:creationId xmlns:a16="http://schemas.microsoft.com/office/drawing/2014/main" id="{6C50F8FE-E9A9-E840-A3B1-C302A4464B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9666" y="150278"/>
            <a:ext cx="2489548" cy="1048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51B3789D-4CB4-9840-8C63-1F72EF9632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043" y="2042650"/>
            <a:ext cx="5739143" cy="1603364"/>
          </a:xfrm>
          <a:prstGeom prst="rect">
            <a:avLst/>
          </a:prstGeom>
        </p:spPr>
        <p:txBody>
          <a:bodyPr/>
          <a:lstStyle>
            <a:lvl1pPr>
              <a:buNone/>
              <a:defRPr sz="51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слайда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BFDEF8D-3450-F841-9655-097CE66839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043" y="3793134"/>
            <a:ext cx="3258614" cy="408941"/>
          </a:xfrm>
          <a:prstGeom prst="rect">
            <a:avLst/>
          </a:prstGeom>
        </p:spPr>
        <p:txBody>
          <a:bodyPr/>
          <a:lstStyle>
            <a:lvl1pPr>
              <a:buNone/>
              <a:defRPr sz="21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Подзаголовок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53264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EC6B3911-CC7E-FC4D-A2CF-DD8CA865E9A8}"/>
              </a:ext>
            </a:extLst>
          </p:cNvPr>
          <p:cNvSpPr/>
          <p:nvPr userDrawn="1"/>
        </p:nvSpPr>
        <p:spPr>
          <a:xfrm>
            <a:off x="7681630" y="-9742"/>
            <a:ext cx="4598090" cy="6877484"/>
          </a:xfrm>
          <a:prstGeom prst="rect">
            <a:avLst/>
          </a:prstGeom>
          <a:solidFill>
            <a:srgbClr val="66BFE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609D"/>
                </a:solidFill>
              </a:defRPr>
            </a:pPr>
            <a:endParaRPr/>
          </a:p>
        </p:txBody>
      </p:sp>
      <p:sp>
        <p:nvSpPr>
          <p:cNvPr id="5" name="ООО «Инспекторский центр «Приемка вагонов и комплектующих»">
            <a:extLst>
              <a:ext uri="{FF2B5EF4-FFF2-40B4-BE49-F238E27FC236}">
                <a16:creationId xmlns:a16="http://schemas.microsoft.com/office/drawing/2014/main" id="{188F5E4F-B517-D348-A7EC-CF6C784836A3}"/>
              </a:ext>
            </a:extLst>
          </p:cNvPr>
          <p:cNvSpPr txBox="1"/>
          <p:nvPr userDrawn="1"/>
        </p:nvSpPr>
        <p:spPr>
          <a:xfrm>
            <a:off x="371370" y="6318602"/>
            <a:ext cx="500425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609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ООО «Инспекторский центр «Приемка вагонов и комплектующих»</a:t>
            </a:r>
          </a:p>
        </p:txBody>
      </p:sp>
      <p:sp>
        <p:nvSpPr>
          <p:cNvPr id="6" name="Текст">
            <a:extLst>
              <a:ext uri="{FF2B5EF4-FFF2-40B4-BE49-F238E27FC236}">
                <a16:creationId xmlns:a16="http://schemas.microsoft.com/office/drawing/2014/main" id="{205A5B70-A3C5-4F48-AE19-EE5DD33B148B}"/>
              </a:ext>
            </a:extLst>
          </p:cNvPr>
          <p:cNvSpPr txBox="1"/>
          <p:nvPr userDrawn="1"/>
        </p:nvSpPr>
        <p:spPr>
          <a:xfrm>
            <a:off x="10700704" y="6090002"/>
            <a:ext cx="15086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>
                <a:solidFill>
                  <a:srgbClr val="00609D"/>
                </a:solidFill>
                <a:uFill>
                  <a:solidFill>
                    <a:srgbClr val="6B9F25"/>
                  </a:solidFill>
                </a:uFill>
                <a:latin typeface="Montserrat Bold"/>
                <a:ea typeface="Montserrat Bold"/>
                <a:cs typeface="Montserrat Bold"/>
                <a:sym typeface="Montserrat Bold"/>
                <a:hlinkClick r:id="rId2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6B9F25"/>
                  </a:solidFill>
                </a:uFill>
                <a:hlinkClick r:id="rId2"/>
              </a:rPr>
              <a:t> </a:t>
            </a:r>
          </a:p>
        </p:txBody>
      </p:sp>
      <p:pic>
        <p:nvPicPr>
          <p:cNvPr id="29" name="ицпвк белый-26.png" descr="ицпвк белый-26.png">
            <a:extLst>
              <a:ext uri="{FF2B5EF4-FFF2-40B4-BE49-F238E27FC236}">
                <a16:creationId xmlns:a16="http://schemas.microsoft.com/office/drawing/2014/main" id="{0713A1D0-07FD-A441-AF48-0C732A9A98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9659" y="234344"/>
            <a:ext cx="2158733" cy="90882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Текст 30">
            <a:extLst>
              <a:ext uri="{FF2B5EF4-FFF2-40B4-BE49-F238E27FC236}">
                <a16:creationId xmlns:a16="http://schemas.microsoft.com/office/drawing/2014/main" id="{C93940BC-F73F-F146-AB5F-D50509E456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6456" y="1532066"/>
            <a:ext cx="2562173" cy="385762"/>
          </a:xfrm>
          <a:prstGeom prst="rect">
            <a:avLst/>
          </a:prstGeom>
        </p:spPr>
        <p:txBody>
          <a:bodyPr/>
          <a:lstStyle>
            <a:lvl1pPr>
              <a:buNone/>
              <a:defRPr sz="2100" b="1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Подзаголовок 1</a:t>
            </a:r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id="{0F65C4A9-0933-AF41-8A00-5AB083B774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3663" y="1532066"/>
            <a:ext cx="2562173" cy="385762"/>
          </a:xfrm>
          <a:prstGeom prst="rect">
            <a:avLst/>
          </a:prstGeom>
        </p:spPr>
        <p:txBody>
          <a:bodyPr/>
          <a:lstStyle>
            <a:lvl1pPr>
              <a:buNone/>
              <a:defRPr sz="21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33" name="Текст 30">
            <a:extLst>
              <a:ext uri="{FF2B5EF4-FFF2-40B4-BE49-F238E27FC236}">
                <a16:creationId xmlns:a16="http://schemas.microsoft.com/office/drawing/2014/main" id="{425D5F38-30A8-354E-B293-426004EED4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370" y="312980"/>
            <a:ext cx="4021633" cy="446302"/>
          </a:xfrm>
          <a:prstGeom prst="rect">
            <a:avLst/>
          </a:prstGeom>
        </p:spPr>
        <p:txBody>
          <a:bodyPr/>
          <a:lstStyle>
            <a:lvl1pPr>
              <a:buNone/>
              <a:defRPr sz="2100" b="1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F49FBB-1550-BF49-A696-9CA9638C8A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7163" y="2130425"/>
            <a:ext cx="3259137" cy="309880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8E84FF8A-6E0B-244A-8E3E-F8F4AC894A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38080" y="2130425"/>
            <a:ext cx="3259137" cy="309880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061883D3-59BC-094F-9232-21999CF72B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217" y="1606317"/>
            <a:ext cx="1117794" cy="802346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50868887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">
            <a:extLst>
              <a:ext uri="{FF2B5EF4-FFF2-40B4-BE49-F238E27FC236}">
                <a16:creationId xmlns:a16="http://schemas.microsoft.com/office/drawing/2014/main" id="{CFFF3089-2FEC-414A-97A3-07269F46E83F}"/>
              </a:ext>
            </a:extLst>
          </p:cNvPr>
          <p:cNvSpPr/>
          <p:nvPr userDrawn="1"/>
        </p:nvSpPr>
        <p:spPr>
          <a:xfrm>
            <a:off x="7593908" y="2319"/>
            <a:ext cx="4598090" cy="6877484"/>
          </a:xfrm>
          <a:prstGeom prst="rect">
            <a:avLst/>
          </a:prstGeom>
          <a:solidFill>
            <a:srgbClr val="00609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609D"/>
                </a:solidFill>
              </a:defRPr>
            </a:pPr>
            <a:endParaRPr dirty="0"/>
          </a:p>
        </p:txBody>
      </p:sp>
      <p:sp>
        <p:nvSpPr>
          <p:cNvPr id="30" name="ООО «Инспекторский центр «Приемка вагонов и комплектующих»">
            <a:extLst>
              <a:ext uri="{FF2B5EF4-FFF2-40B4-BE49-F238E27FC236}">
                <a16:creationId xmlns:a16="http://schemas.microsoft.com/office/drawing/2014/main" id="{1C2A4349-F413-A945-A59F-BC1CD05392FC}"/>
              </a:ext>
            </a:extLst>
          </p:cNvPr>
          <p:cNvSpPr txBox="1"/>
          <p:nvPr userDrawn="1"/>
        </p:nvSpPr>
        <p:spPr>
          <a:xfrm>
            <a:off x="371370" y="6318602"/>
            <a:ext cx="500425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609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ООО «Инспекторский центр «Приемка вагонов и комплектующих»</a:t>
            </a:r>
          </a:p>
        </p:txBody>
      </p:sp>
      <p:sp>
        <p:nvSpPr>
          <p:cNvPr id="54" name="Текст 30">
            <a:extLst>
              <a:ext uri="{FF2B5EF4-FFF2-40B4-BE49-F238E27FC236}">
                <a16:creationId xmlns:a16="http://schemas.microsoft.com/office/drawing/2014/main" id="{297156C2-CE85-A344-8EAA-07B1E747F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14" y="312980"/>
            <a:ext cx="4021633" cy="446302"/>
          </a:xfrm>
          <a:prstGeom prst="rect">
            <a:avLst/>
          </a:prstGeom>
        </p:spPr>
        <p:txBody>
          <a:bodyPr/>
          <a:lstStyle>
            <a:lvl1pPr>
              <a:buNone/>
              <a:defRPr sz="2100" b="1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55" name="Текст 30">
            <a:extLst>
              <a:ext uri="{FF2B5EF4-FFF2-40B4-BE49-F238E27FC236}">
                <a16:creationId xmlns:a16="http://schemas.microsoft.com/office/drawing/2014/main" id="{3AA03108-52E9-074F-B4FB-A01A54D7C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6456" y="1532066"/>
            <a:ext cx="2562173" cy="385762"/>
          </a:xfrm>
          <a:prstGeom prst="rect">
            <a:avLst/>
          </a:prstGeom>
        </p:spPr>
        <p:txBody>
          <a:bodyPr/>
          <a:lstStyle>
            <a:lvl1pPr>
              <a:buNone/>
              <a:defRPr sz="2100" b="1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Подзаголовок 1</a:t>
            </a:r>
          </a:p>
        </p:txBody>
      </p:sp>
      <p:sp>
        <p:nvSpPr>
          <p:cNvPr id="56" name="Текст 30">
            <a:extLst>
              <a:ext uri="{FF2B5EF4-FFF2-40B4-BE49-F238E27FC236}">
                <a16:creationId xmlns:a16="http://schemas.microsoft.com/office/drawing/2014/main" id="{CD3BFB48-2E56-DC44-BC76-6F7C0086FC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3663" y="1532066"/>
            <a:ext cx="2562173" cy="385762"/>
          </a:xfrm>
          <a:prstGeom prst="rect">
            <a:avLst/>
          </a:prstGeom>
        </p:spPr>
        <p:txBody>
          <a:bodyPr/>
          <a:lstStyle>
            <a:lvl1pPr>
              <a:buNone/>
              <a:defRPr sz="21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  <a:r>
              <a:rPr lang="en-US" dirty="0"/>
              <a:t>2</a:t>
            </a:r>
            <a:endParaRPr lang="ru-RU" dirty="0"/>
          </a:p>
        </p:txBody>
      </p:sp>
      <p:pic>
        <p:nvPicPr>
          <p:cNvPr id="58" name="ицпвк белый-26.png" descr="ицпвк белый-26.png">
            <a:extLst>
              <a:ext uri="{FF2B5EF4-FFF2-40B4-BE49-F238E27FC236}">
                <a16:creationId xmlns:a16="http://schemas.microsoft.com/office/drawing/2014/main" id="{78A327F9-4BE7-814B-819A-0BF478DD29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59" y="234344"/>
            <a:ext cx="2158733" cy="90882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id="{51A905C0-BEF9-5A41-8946-42695C14BD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7163" y="2130425"/>
            <a:ext cx="3259137" cy="309880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163B9E1E-1CF7-E84C-8027-D2BBB41221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26928" y="2130425"/>
            <a:ext cx="3259137" cy="309880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5ACE896C-5D37-994B-BF3F-9E789C235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217" y="1606317"/>
            <a:ext cx="1117794" cy="802346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82095252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ОО «Инспекторский центр «Приемка вагонов и комплектующих»">
            <a:extLst>
              <a:ext uri="{FF2B5EF4-FFF2-40B4-BE49-F238E27FC236}">
                <a16:creationId xmlns:a16="http://schemas.microsoft.com/office/drawing/2014/main" id="{79353DDE-5A5D-0643-911D-007199225EA5}"/>
              </a:ext>
            </a:extLst>
          </p:cNvPr>
          <p:cNvSpPr txBox="1"/>
          <p:nvPr userDrawn="1"/>
        </p:nvSpPr>
        <p:spPr>
          <a:xfrm>
            <a:off x="371370" y="6318602"/>
            <a:ext cx="500425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609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ООО «Инспекторский центр «Приемка вагонов и комплектующих»</a:t>
            </a:r>
          </a:p>
        </p:txBody>
      </p:sp>
      <p:pic>
        <p:nvPicPr>
          <p:cNvPr id="5" name="ицпвк фирстиль2-05.png" descr="ицпвк фирстиль2-05.png">
            <a:extLst>
              <a:ext uri="{FF2B5EF4-FFF2-40B4-BE49-F238E27FC236}">
                <a16:creationId xmlns:a16="http://schemas.microsoft.com/office/drawing/2014/main" id="{13664C14-587E-1841-BB39-E718CB721E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575" y="2854222"/>
            <a:ext cx="800038" cy="787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элемент2-07.png" descr="элемент2-07.png">
            <a:extLst>
              <a:ext uri="{FF2B5EF4-FFF2-40B4-BE49-F238E27FC236}">
                <a16:creationId xmlns:a16="http://schemas.microsoft.com/office/drawing/2014/main" id="{8CB8B0FD-F2CF-9247-9264-9372336149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6737" y="389415"/>
            <a:ext cx="2313380" cy="40894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C5670500-F628-5A48-9558-C39A5AFD06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845" y="365240"/>
            <a:ext cx="4841875" cy="831850"/>
          </a:xfrm>
          <a:prstGeom prst="rect">
            <a:avLst/>
          </a:prstGeom>
        </p:spPr>
        <p:txBody>
          <a:bodyPr/>
          <a:lstStyle>
            <a:lvl1pPr>
              <a:buNone/>
              <a:defRPr sz="2600" b="1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1E9D46F-FFDF-1942-9D69-D057B99567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643" y="1913400"/>
            <a:ext cx="5309357" cy="357300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rgbClr val="00609D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5" name="Рисунок 14" descr="Изображение выглядит как знак, сидит, движение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ED4A27D3-0A5D-C64C-B681-B51019D13A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701" y="356744"/>
            <a:ext cx="1286276" cy="3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8004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элемент для презы еще-03.png" descr="элемент для презы еще-03.png">
            <a:extLst>
              <a:ext uri="{FF2B5EF4-FFF2-40B4-BE49-F238E27FC236}">
                <a16:creationId xmlns:a16="http://schemas.microsoft.com/office/drawing/2014/main" id="{54B45F26-C666-D145-B6AD-32C0D75AF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0372" y="5282411"/>
            <a:ext cx="12192001" cy="16341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ООО «Инспекторский центр «Приемка вагонов и комплектующих»">
            <a:extLst>
              <a:ext uri="{FF2B5EF4-FFF2-40B4-BE49-F238E27FC236}">
                <a16:creationId xmlns:a16="http://schemas.microsoft.com/office/drawing/2014/main" id="{CAFE3E5C-9C8B-064C-B0D7-7DF7A6B79B70}"/>
              </a:ext>
            </a:extLst>
          </p:cNvPr>
          <p:cNvSpPr txBox="1"/>
          <p:nvPr userDrawn="1"/>
        </p:nvSpPr>
        <p:spPr>
          <a:xfrm>
            <a:off x="371370" y="6318602"/>
            <a:ext cx="5004259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609D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ООО «Инспекторский центр «Приемка вагонов и комплектующих»</a:t>
            </a:r>
          </a:p>
        </p:txBody>
      </p:sp>
      <p:sp>
        <p:nvSpPr>
          <p:cNvPr id="6" name="Контакты:">
            <a:extLst>
              <a:ext uri="{FF2B5EF4-FFF2-40B4-BE49-F238E27FC236}">
                <a16:creationId xmlns:a16="http://schemas.microsoft.com/office/drawing/2014/main" id="{0DE1E950-151D-674F-B536-216B2F39DDBE}"/>
              </a:ext>
            </a:extLst>
          </p:cNvPr>
          <p:cNvSpPr txBox="1"/>
          <p:nvPr userDrawn="1"/>
        </p:nvSpPr>
        <p:spPr>
          <a:xfrm>
            <a:off x="7268470" y="3796923"/>
            <a:ext cx="219205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700">
                <a:solidFill>
                  <a:srgbClr val="00609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2000" dirty="0" err="1"/>
              <a:t>Контакты</a:t>
            </a:r>
            <a:r>
              <a:rPr sz="2000" dirty="0"/>
              <a:t>:</a:t>
            </a:r>
          </a:p>
        </p:txBody>
      </p:sp>
      <p:pic>
        <p:nvPicPr>
          <p:cNvPr id="7" name="элемент2-07.png" descr="элемент2-07.png">
            <a:extLst>
              <a:ext uri="{FF2B5EF4-FFF2-40B4-BE49-F238E27FC236}">
                <a16:creationId xmlns:a16="http://schemas.microsoft.com/office/drawing/2014/main" id="{91252371-9CA7-9845-ABD3-3F0F24F4C5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78381" y="310084"/>
            <a:ext cx="3539913" cy="625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конки-10.png" descr="иконки-10.png">
            <a:extLst>
              <a:ext uri="{FF2B5EF4-FFF2-40B4-BE49-F238E27FC236}">
                <a16:creationId xmlns:a16="http://schemas.microsoft.com/office/drawing/2014/main" id="{DC61FA8A-A30F-4E4B-A475-CAE2FB2F7A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8471" y="4228472"/>
            <a:ext cx="450149" cy="450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иконки-11.png" descr="иконки-11.png">
            <a:extLst>
              <a:ext uri="{FF2B5EF4-FFF2-40B4-BE49-F238E27FC236}">
                <a16:creationId xmlns:a16="http://schemas.microsoft.com/office/drawing/2014/main" id="{EBCE0FD5-206A-F54A-9C69-9D619B2A43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68470" y="5296618"/>
            <a:ext cx="450149" cy="450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иконки-12.png" descr="иконки-12.png">
            <a:extLst>
              <a:ext uri="{FF2B5EF4-FFF2-40B4-BE49-F238E27FC236}">
                <a16:creationId xmlns:a16="http://schemas.microsoft.com/office/drawing/2014/main" id="{9643F507-AF91-7F43-BC6A-EAB1BD6F9D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68472" y="4762545"/>
            <a:ext cx="450149" cy="450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Рисунок 14" descr="Изображение выглядит как знак, сидит, движение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89E259D3-A3E8-584C-AF22-41566FDBC1C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10" y="495045"/>
            <a:ext cx="1717601" cy="4657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5014AF-9A18-4BF8-AEAB-4C8D0B79A3FD}"/>
              </a:ext>
            </a:extLst>
          </p:cNvPr>
          <p:cNvSpPr txBox="1"/>
          <p:nvPr userDrawn="1"/>
        </p:nvSpPr>
        <p:spPr>
          <a:xfrm>
            <a:off x="7718621" y="4166255"/>
            <a:ext cx="3327888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info@icpvk.ru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;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support@icpvk.ru (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служба поддержки пользователей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DAB02-EACD-4C9A-91F7-C4094F428AC3}"/>
              </a:ext>
            </a:extLst>
          </p:cNvPr>
          <p:cNvSpPr txBox="1"/>
          <p:nvPr userDrawn="1"/>
        </p:nvSpPr>
        <p:spPr>
          <a:xfrm>
            <a:off x="7718619" y="4839158"/>
            <a:ext cx="3327888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8-499-261-66-45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11F8B-BADD-4E88-8E8C-3271EC5B8821}"/>
              </a:ext>
            </a:extLst>
          </p:cNvPr>
          <p:cNvSpPr txBox="1"/>
          <p:nvPr userDrawn="1"/>
        </p:nvSpPr>
        <p:spPr>
          <a:xfrm>
            <a:off x="2439070" y="2177019"/>
            <a:ext cx="731386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rPr>
              <a:t>Спасибо за Ваше внимание!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A4F65E-87C5-5972-62D3-2BA132E65AC8}"/>
              </a:ext>
            </a:extLst>
          </p:cNvPr>
          <p:cNvSpPr txBox="1"/>
          <p:nvPr userDrawn="1"/>
        </p:nvSpPr>
        <p:spPr>
          <a:xfrm>
            <a:off x="7718621" y="5360705"/>
            <a:ext cx="6071146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Arial"/>
                <a:cs typeface="Arial"/>
                <a:sym typeface="Arial"/>
              </a:rPr>
              <a:t>Москва, 105066,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Arial"/>
                <a:cs typeface="Arial"/>
                <a:sym typeface="Arial"/>
              </a:rPr>
              <a:t>ул. Новорязанская, д. 30А, пом. 2</a:t>
            </a:r>
          </a:p>
        </p:txBody>
      </p:sp>
    </p:spTree>
    <p:extLst>
      <p:ext uri="{BB962C8B-B14F-4D97-AF65-F5344CB8AC3E}">
        <p14:creationId xmlns:p14="http://schemas.microsoft.com/office/powerpoint/2010/main" val="171374067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FBEAD-35AA-F7B4-E06A-0E0543623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6764CD-9183-D092-E67B-9587DB2B9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1C346-8F4A-B47C-4D1B-5F36DA59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199921-8FC3-A97C-F935-CF7E1202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5FAAF-3604-5E0B-3B81-55126A64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E9B16-7964-32D7-4F1B-973E8B6C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C60B6-4CC0-8D80-819F-DF5513941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DDBB38-E552-05F2-1B93-9F98ACAA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451158-6B01-219C-BEA1-6EC3B2AFF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DC0478-F6C4-8C56-7666-D6451191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5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F7CB5-913F-EC0D-F691-C3C9A0B39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C53F10-7E5F-AEAC-AF27-BF79AB794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47292-2D72-4DD0-68A7-328FE39B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11A5-8B10-48F5-B6B8-D7BEBFF1FA7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501975-1564-C225-BBDB-2536031B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44A45-0D7A-AA19-FDB6-822C8B94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8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3" r:id="rId5"/>
    <p:sldLayoutId id="2147483662" r:id="rId6"/>
  </p:sldLayoutIdLst>
  <p:transition spd="med"/>
  <p:hf hd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6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11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16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2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32323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3" marR="0" indent="-342903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80" marR="0" indent="-326574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16" marR="0" indent="-30480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83" marR="0" indent="-36576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89" marR="0" indent="-36576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94" marR="0" indent="-36576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9000" marR="0" indent="-36576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206" marR="0" indent="-36576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411" marR="0" indent="-36576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7CD6C-B5B9-A246-3E03-34D60F199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4903CE-C905-4C71-7B76-C9091A791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42B3B-3688-CB8F-F692-4FB0A30BD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11A5-8B10-48F5-B6B8-D7BEBFF1FA77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EF5516-1BEB-56A9-9690-0F601ED4A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E9A1F-48D0-AE53-2FDF-F32E9E8A4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75E8-CEBA-41A5-9403-75311807F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5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48E67A88-9385-214C-8ACE-448A29CECE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215" y="2849156"/>
            <a:ext cx="10813070" cy="707887"/>
          </a:xfrm>
        </p:spPr>
        <p:txBody>
          <a:bodyPr/>
          <a:lstStyle/>
          <a:p>
            <a:pPr marL="442913" indent="0" algn="ctr">
              <a:spcBef>
                <a:spcPts val="0"/>
              </a:spcBef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Текущий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статус АС «Электронный инспектор» и планы по развитию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74B0A-95CE-C22A-B72B-2B38008A6FD8}"/>
              </a:ext>
            </a:extLst>
          </p:cNvPr>
          <p:cNvSpPr txBox="1"/>
          <p:nvPr/>
        </p:nvSpPr>
        <p:spPr>
          <a:xfrm>
            <a:off x="1283855" y="4590411"/>
            <a:ext cx="9273309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609D"/>
                </a:solidFill>
                <a:latin typeface="Times New Roman" panose="02020603050405020304" pitchFamily="18" charset="0"/>
              </a:rPr>
              <a:t>Информационно-ознакомительный семинар ОПЖТ</a:t>
            </a:r>
          </a:p>
          <a:p>
            <a:pPr algn="ctr"/>
            <a:endParaRPr lang="ru-RU" sz="1600" b="1" i="1" dirty="0">
              <a:solidFill>
                <a:srgbClr val="00609D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00609D"/>
                </a:solidFill>
                <a:latin typeface="Times New Roman" panose="02020603050405020304" pitchFamily="18" charset="0"/>
              </a:rPr>
              <a:t>г. Москва</a:t>
            </a:r>
          </a:p>
          <a:p>
            <a:pPr algn="ctr"/>
            <a:r>
              <a:rPr lang="ru-RU" sz="1600" b="1" i="1" dirty="0">
                <a:solidFill>
                  <a:srgbClr val="00609D"/>
                </a:solidFill>
                <a:latin typeface="Times New Roman" panose="02020603050405020304" pitchFamily="18" charset="0"/>
              </a:rPr>
              <a:t>25 апреля 2025 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EDE3C-48E7-4194-87CB-35F45CCB32B3}"/>
              </a:ext>
            </a:extLst>
          </p:cNvPr>
          <p:cNvSpPr txBox="1"/>
          <p:nvPr/>
        </p:nvSpPr>
        <p:spPr>
          <a:xfrm>
            <a:off x="7203362" y="3707867"/>
            <a:ext cx="4471447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609D"/>
                </a:solidFill>
                <a:latin typeface="Times New Roman" panose="02020603050405020304" pitchFamily="18" charset="0"/>
              </a:rPr>
              <a:t>Генеральный директор </a:t>
            </a:r>
          </a:p>
          <a:p>
            <a:r>
              <a:rPr lang="ru-RU" sz="2000" b="1" i="1" dirty="0">
                <a:solidFill>
                  <a:srgbClr val="00609D"/>
                </a:solidFill>
                <a:latin typeface="Times New Roman" panose="02020603050405020304" pitchFamily="18" charset="0"/>
              </a:rPr>
              <a:t>ООО «ИЦПВК» </a:t>
            </a:r>
            <a:r>
              <a:rPr lang="ru-RU" sz="2000" b="1" i="1" dirty="0" err="1">
                <a:solidFill>
                  <a:srgbClr val="00609D"/>
                </a:solidFill>
                <a:latin typeface="Times New Roman" panose="02020603050405020304" pitchFamily="18" charset="0"/>
              </a:rPr>
              <a:t>Сеньковский</a:t>
            </a:r>
            <a:r>
              <a:rPr lang="ru-RU" sz="2000" b="1" i="1" dirty="0">
                <a:solidFill>
                  <a:srgbClr val="00609D"/>
                </a:solidFill>
                <a:latin typeface="Times New Roman" panose="02020603050405020304" pitchFamily="18" charset="0"/>
              </a:rPr>
              <a:t> О.А.</a:t>
            </a:r>
          </a:p>
        </p:txBody>
      </p:sp>
    </p:spTree>
    <p:extLst>
      <p:ext uri="{BB962C8B-B14F-4D97-AF65-F5344CB8AC3E}">
        <p14:creationId xmlns:p14="http://schemas.microsoft.com/office/powerpoint/2010/main" val="416484138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C1A0BCB-B6AA-DA35-B387-70AB68BACE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845" y="365239"/>
            <a:ext cx="9594520" cy="931125"/>
          </a:xfrm>
        </p:spPr>
        <p:txBody>
          <a:bodyPr/>
          <a:lstStyle/>
          <a:p>
            <a:r>
              <a:rPr lang="ru-RU" sz="2100" i="1" dirty="0"/>
              <a:t>ИДЕНТИФИКАЦИЯ В КООПЕРАЦИИ</a:t>
            </a:r>
          </a:p>
          <a:p>
            <a:r>
              <a:rPr lang="ru-RU" sz="2100" i="1" dirty="0"/>
              <a:t>МАРКИРОВКА, ОТГРУЗКА, ПРИЕМНЫЙ КОНТРОЛЬ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D3ED1B-0D7E-199F-0D1F-81F1ABB951D4}"/>
              </a:ext>
            </a:extLst>
          </p:cNvPr>
          <p:cNvSpPr/>
          <p:nvPr/>
        </p:nvSpPr>
        <p:spPr>
          <a:xfrm>
            <a:off x="297756" y="1572810"/>
            <a:ext cx="3244097" cy="4404244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9AE55-E8B4-F0B1-8C9D-A0DD1176ED6C}"/>
              </a:ext>
            </a:extLst>
          </p:cNvPr>
          <p:cNvSpPr txBox="1"/>
          <p:nvPr/>
        </p:nvSpPr>
        <p:spPr>
          <a:xfrm>
            <a:off x="587123" y="1778367"/>
            <a:ext cx="1953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ПРОИЗВОДИТЕЛЬ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ОСЬ ЧЕРНОВАЯ</a:t>
            </a:r>
            <a:endParaRPr kumimoji="0" lang="ru-RU" b="1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E0A12B-E69D-758F-50B6-A89961258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74" y="1857567"/>
            <a:ext cx="835735" cy="528926"/>
          </a:xfrm>
          <a:prstGeom prst="rect">
            <a:avLst/>
          </a:prstGeom>
          <a:noFill/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4570E90-38E1-38C1-E77A-DB15FCD9B757}"/>
              </a:ext>
            </a:extLst>
          </p:cNvPr>
          <p:cNvSpPr/>
          <p:nvPr/>
        </p:nvSpPr>
        <p:spPr>
          <a:xfrm>
            <a:off x="587123" y="2545543"/>
            <a:ext cx="2746386" cy="783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D68A2"/>
                </a:solidFill>
              </a:rPr>
              <a:t>МАРКИРОВКА ПО СТО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348927D-CCD9-BB16-26CB-D65AE7D8F750}"/>
              </a:ext>
            </a:extLst>
          </p:cNvPr>
          <p:cNvSpPr/>
          <p:nvPr/>
        </p:nvSpPr>
        <p:spPr>
          <a:xfrm>
            <a:off x="442439" y="3674247"/>
            <a:ext cx="2954730" cy="10055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D68A2"/>
                </a:solidFill>
              </a:rPr>
              <a:t>МАРКИРОВКА СОБСТВЕННАЯ (ПРОИЗВОДСТВЕННАЯ)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73EE81-0F76-D754-C01D-7E3AE3AE23BB}"/>
              </a:ext>
            </a:extLst>
          </p:cNvPr>
          <p:cNvSpPr txBox="1"/>
          <p:nvPr/>
        </p:nvSpPr>
        <p:spPr>
          <a:xfrm>
            <a:off x="1592552" y="3319867"/>
            <a:ext cx="73552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D68A2"/>
                </a:solidFill>
              </a:rPr>
              <a:t>ИЛИ</a:t>
            </a:r>
            <a:endParaRPr lang="ru-RU" b="1" dirty="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F5FB5183-4E87-06D3-B082-C9A5CAED4366}"/>
              </a:ext>
            </a:extLst>
          </p:cNvPr>
          <p:cNvSpPr/>
          <p:nvPr/>
        </p:nvSpPr>
        <p:spPr>
          <a:xfrm>
            <a:off x="4125244" y="1572809"/>
            <a:ext cx="2752459" cy="4504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E74A88-4DA4-40E2-5A4B-2608AF5A6621}"/>
              </a:ext>
            </a:extLst>
          </p:cNvPr>
          <p:cNvSpPr txBox="1"/>
          <p:nvPr/>
        </p:nvSpPr>
        <p:spPr>
          <a:xfrm>
            <a:off x="4011838" y="1687743"/>
            <a:ext cx="29792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85394"/>
                </a:solidFill>
              </a:rPr>
              <a:t>АС «Электронный инспектор»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258F58D8-62AE-C898-245C-BD4A0F6B9B3D}"/>
              </a:ext>
            </a:extLst>
          </p:cNvPr>
          <p:cNvSpPr>
            <a:spLocks noChangeAspect="1"/>
          </p:cNvSpPr>
          <p:nvPr/>
        </p:nvSpPr>
        <p:spPr>
          <a:xfrm>
            <a:off x="4195687" y="2300363"/>
            <a:ext cx="804277" cy="646331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ПАСПОРТ в АС ЭИ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(</a:t>
            </a:r>
            <a:r>
              <a:rPr lang="en-US" sz="900" dirty="0">
                <a:solidFill>
                  <a:schemeClr val="tx1"/>
                </a:solidFill>
              </a:rPr>
              <a:t>XML</a:t>
            </a:r>
            <a:r>
              <a:rPr lang="ru-RU" sz="900" dirty="0">
                <a:solidFill>
                  <a:schemeClr val="tx1"/>
                </a:solidFill>
              </a:rPr>
              <a:t>, </a:t>
            </a:r>
            <a:r>
              <a:rPr lang="en-US" sz="900" dirty="0">
                <a:solidFill>
                  <a:schemeClr val="tx1"/>
                </a:solidFill>
              </a:rPr>
              <a:t>PDF</a:t>
            </a:r>
            <a:r>
              <a:rPr lang="ru-RU" sz="9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ED0C1B86-0242-B95B-FC0B-F37ABC79B101}"/>
              </a:ext>
            </a:extLst>
          </p:cNvPr>
          <p:cNvSpPr>
            <a:spLocks/>
          </p:cNvSpPr>
          <p:nvPr/>
        </p:nvSpPr>
        <p:spPr>
          <a:xfrm>
            <a:off x="5052425" y="2307746"/>
            <a:ext cx="1728870" cy="187243"/>
          </a:xfrm>
          <a:prstGeom prst="roundRect">
            <a:avLst>
              <a:gd name="adj" fmla="val 1189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Данные о выпущенной детали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EB0D56D4-CB64-988C-A0E4-CEF32F2AD1E9}"/>
              </a:ext>
            </a:extLst>
          </p:cNvPr>
          <p:cNvSpPr>
            <a:spLocks/>
          </p:cNvSpPr>
          <p:nvPr/>
        </p:nvSpPr>
        <p:spPr>
          <a:xfrm>
            <a:off x="5052425" y="2527984"/>
            <a:ext cx="1728870" cy="187243"/>
          </a:xfrm>
          <a:prstGeom prst="roundRect">
            <a:avLst>
              <a:gd name="adj" fmla="val 1189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Данные о выпущенной детали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C718253C-1171-6B6F-2C76-D9444A21F5C9}"/>
              </a:ext>
            </a:extLst>
          </p:cNvPr>
          <p:cNvSpPr>
            <a:spLocks/>
          </p:cNvSpPr>
          <p:nvPr/>
        </p:nvSpPr>
        <p:spPr>
          <a:xfrm>
            <a:off x="5052425" y="2750158"/>
            <a:ext cx="1728870" cy="187243"/>
          </a:xfrm>
          <a:prstGeom prst="roundRect">
            <a:avLst>
              <a:gd name="adj" fmla="val 1189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Данные о выпущенной детали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D46A0DB-675C-FF0B-9B1E-4BECA3EC4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2" y="4059952"/>
            <a:ext cx="2386119" cy="1764223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6E9455E-05E4-FD92-D36E-C29A389087F0}"/>
              </a:ext>
            </a:extLst>
          </p:cNvPr>
          <p:cNvSpPr/>
          <p:nvPr/>
        </p:nvSpPr>
        <p:spPr>
          <a:xfrm>
            <a:off x="4259465" y="3064018"/>
            <a:ext cx="2521829" cy="1872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D68A2"/>
                </a:solidFill>
              </a:rPr>
              <a:t>МАРКИРОВКА ПО СТО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92B3053-9D4D-1504-14C0-543248F94003}"/>
              </a:ext>
            </a:extLst>
          </p:cNvPr>
          <p:cNvSpPr/>
          <p:nvPr/>
        </p:nvSpPr>
        <p:spPr>
          <a:xfrm>
            <a:off x="4259464" y="3606741"/>
            <a:ext cx="2521829" cy="2730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D68A2"/>
                </a:solidFill>
              </a:rPr>
              <a:t>МАРКИРОВКА ПРОИЗВОДИТЕЛЯ (ПРОИЗВОДСТВЕННАЯ)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A9EDDE-3F09-26BE-20D7-F302ACCC0589}"/>
              </a:ext>
            </a:extLst>
          </p:cNvPr>
          <p:cNvSpPr txBox="1"/>
          <p:nvPr/>
        </p:nvSpPr>
        <p:spPr>
          <a:xfrm>
            <a:off x="5214696" y="3259785"/>
            <a:ext cx="75348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D68A2"/>
                </a:solidFill>
              </a:rPr>
              <a:t>ИЛИ</a:t>
            </a:r>
            <a:endParaRPr lang="ru-RU" b="1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6A253AF-DC6F-6783-94B4-5697BD391267}"/>
              </a:ext>
            </a:extLst>
          </p:cNvPr>
          <p:cNvSpPr/>
          <p:nvPr/>
        </p:nvSpPr>
        <p:spPr>
          <a:xfrm>
            <a:off x="7674390" y="1529519"/>
            <a:ext cx="4375073" cy="3166579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9775B0-6964-22C6-9EBD-026B23415E77}"/>
              </a:ext>
            </a:extLst>
          </p:cNvPr>
          <p:cNvSpPr txBox="1"/>
          <p:nvPr/>
        </p:nvSpPr>
        <p:spPr>
          <a:xfrm>
            <a:off x="8135199" y="1778366"/>
            <a:ext cx="2017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ПРОИЗВОДИТЕЛЬ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ОСЬ ЧИСТОВАЯ</a:t>
            </a:r>
            <a:endParaRPr kumimoji="0" lang="ru-RU" b="1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2C9C9B7-1BCB-D24A-00D3-5D8F4777B1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714" y="1651538"/>
            <a:ext cx="1537163" cy="760904"/>
          </a:xfrm>
          <a:prstGeom prst="rect">
            <a:avLst/>
          </a:prstGeom>
          <a:noFill/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F66F874-368E-7271-CC9F-25AB9745AC82}"/>
              </a:ext>
            </a:extLst>
          </p:cNvPr>
          <p:cNvSpPr/>
          <p:nvPr/>
        </p:nvSpPr>
        <p:spPr>
          <a:xfrm>
            <a:off x="7923367" y="2540885"/>
            <a:ext cx="1706208" cy="783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D68A2"/>
                </a:solidFill>
              </a:rPr>
              <a:t>СЧИТЫВАНИЕ МАРКИРОВКИ (СТО ИЛИ ПРОИЗВ.)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36D5500C-1734-FCA9-8166-8C0B3DF80D45}"/>
              </a:ext>
            </a:extLst>
          </p:cNvPr>
          <p:cNvCxnSpPr>
            <a:cxnSpLocks/>
          </p:cNvCxnSpPr>
          <p:nvPr/>
        </p:nvCxnSpPr>
        <p:spPr>
          <a:xfrm flipH="1">
            <a:off x="6852888" y="2946789"/>
            <a:ext cx="1045664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ysDash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808FBBF-B60E-08FC-015D-A7AA2C869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4329" y="2533853"/>
            <a:ext cx="730461" cy="78310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0388428-1EFB-F4EE-F7F0-1E04E2CC54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44" y="2574544"/>
            <a:ext cx="411135" cy="68903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B137EF4-FC65-AEAF-8A2E-DEED9A6BDED4}"/>
              </a:ext>
            </a:extLst>
          </p:cNvPr>
          <p:cNvSpPr txBox="1"/>
          <p:nvPr/>
        </p:nvSpPr>
        <p:spPr>
          <a:xfrm>
            <a:off x="6910313" y="1949835"/>
            <a:ext cx="93192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PT Sans" panose="020B0503020203020204" pitchFamily="34" charset="0"/>
              </a:rPr>
              <a:t>Запрос с кодом маркировки</a:t>
            </a:r>
          </a:p>
          <a:p>
            <a:pPr algn="ctr"/>
            <a:r>
              <a:rPr lang="ru-RU" sz="1050" dirty="0">
                <a:latin typeface="PT Sans" panose="020B0503020203020204" pitchFamily="34" charset="0"/>
              </a:rPr>
              <a:t>(СТО или ПРОИЗВ.) </a:t>
            </a:r>
            <a:endParaRPr lang="ru-RU" sz="1050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F372825-F803-CDE6-EC32-142EFC87B338}"/>
              </a:ext>
            </a:extLst>
          </p:cNvPr>
          <p:cNvSpPr/>
          <p:nvPr/>
        </p:nvSpPr>
        <p:spPr>
          <a:xfrm>
            <a:off x="9246005" y="3548618"/>
            <a:ext cx="1706208" cy="285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D68A2"/>
                </a:solidFill>
              </a:rPr>
              <a:t>ПРИЕМКА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98926F3A-33B8-C708-9043-09FDBE682455}"/>
              </a:ext>
            </a:extLst>
          </p:cNvPr>
          <p:cNvCxnSpPr>
            <a:cxnSpLocks/>
          </p:cNvCxnSpPr>
          <p:nvPr/>
        </p:nvCxnSpPr>
        <p:spPr>
          <a:xfrm flipV="1">
            <a:off x="6886048" y="3216234"/>
            <a:ext cx="1045664" cy="703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ysDash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B34FD3D-FA65-84A0-F07E-5A9BBEDD504A}"/>
              </a:ext>
            </a:extLst>
          </p:cNvPr>
          <p:cNvSpPr txBox="1"/>
          <p:nvPr/>
        </p:nvSpPr>
        <p:spPr>
          <a:xfrm>
            <a:off x="6877702" y="3293140"/>
            <a:ext cx="15152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PT Sans" panose="020B0503020203020204" pitchFamily="34" charset="0"/>
              </a:rPr>
              <a:t>Данные об изделии (включая мех. и хим. свойства) + ПАСПОРТ</a:t>
            </a:r>
            <a:endParaRPr lang="ru-RU" sz="1050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124CCB5-639F-9882-F188-597FF0C36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392" y="3550345"/>
            <a:ext cx="730461" cy="783107"/>
          </a:xfrm>
          <a:prstGeom prst="rect">
            <a:avLst/>
          </a:prstGeom>
        </p:spPr>
      </p:pic>
      <p:cxnSp>
        <p:nvCxnSpPr>
          <p:cNvPr id="69" name="Соединительная линия уступом 68">
            <a:extLst>
              <a:ext uri="{FF2B5EF4-FFF2-40B4-BE49-F238E27FC236}">
                <a16:creationId xmlns:a16="http://schemas.microsoft.com/office/drawing/2014/main" id="{905EA1F0-93F1-B08D-4525-34C0B534C497}"/>
              </a:ext>
            </a:extLst>
          </p:cNvPr>
          <p:cNvCxnSpPr>
            <a:cxnSpLocks/>
            <a:stCxn id="49" idx="2"/>
            <a:endCxn id="57" idx="1"/>
          </p:cNvCxnSpPr>
          <p:nvPr/>
        </p:nvCxnSpPr>
        <p:spPr>
          <a:xfrm rot="16200000" flipH="1">
            <a:off x="8827665" y="3272798"/>
            <a:ext cx="367146" cy="469534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14F85B7A-BCAF-CE8E-CAFA-58C90C5DA6E3}"/>
              </a:ext>
            </a:extLst>
          </p:cNvPr>
          <p:cNvCxnSpPr>
            <a:cxnSpLocks/>
          </p:cNvCxnSpPr>
          <p:nvPr/>
        </p:nvCxnSpPr>
        <p:spPr>
          <a:xfrm>
            <a:off x="3719545" y="3743290"/>
            <a:ext cx="405699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ysDash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50E83EDC-039D-855F-58E7-8AE6887C4A32}"/>
              </a:ext>
            </a:extLst>
          </p:cNvPr>
          <p:cNvSpPr>
            <a:spLocks noChangeAspect="1"/>
          </p:cNvSpPr>
          <p:nvPr/>
        </p:nvSpPr>
        <p:spPr>
          <a:xfrm>
            <a:off x="7740176" y="4075175"/>
            <a:ext cx="481726" cy="505699"/>
          </a:xfrm>
          <a:prstGeom prst="roundRect">
            <a:avLst>
              <a:gd name="adj" fmla="val 11899"/>
            </a:avLst>
          </a:prstGeom>
          <a:solidFill>
            <a:srgbClr val="FFF2CC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PDF</a:t>
            </a:r>
            <a:endParaRPr lang="ru-RU" sz="900" dirty="0">
              <a:solidFill>
                <a:schemeClr val="tx1"/>
              </a:solidFill>
            </a:endParaRP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AE72EE23-66EA-47F9-A713-A57F39D93AEA}"/>
              </a:ext>
            </a:extLst>
          </p:cNvPr>
          <p:cNvGrpSpPr/>
          <p:nvPr/>
        </p:nvGrpSpPr>
        <p:grpSpPr>
          <a:xfrm>
            <a:off x="7140581" y="4072761"/>
            <a:ext cx="481726" cy="508113"/>
            <a:chOff x="8075551" y="3464783"/>
            <a:chExt cx="481726" cy="508113"/>
          </a:xfrm>
        </p:grpSpPr>
        <p:sp>
          <p:nvSpPr>
            <p:cNvPr id="75" name="Скругленный прямоугольник 74">
              <a:extLst>
                <a:ext uri="{FF2B5EF4-FFF2-40B4-BE49-F238E27FC236}">
                  <a16:creationId xmlns:a16="http://schemas.microsoft.com/office/drawing/2014/main" id="{99113901-2615-C13C-9889-2A4A3A475B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5551" y="3464783"/>
              <a:ext cx="481726" cy="508113"/>
            </a:xfrm>
            <a:prstGeom prst="roundRect">
              <a:avLst>
                <a:gd name="adj" fmla="val 11899"/>
              </a:avLst>
            </a:prstGeom>
            <a:solidFill>
              <a:srgbClr val="FFF2CC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XML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78" name="32-конечная звезда 77">
              <a:extLst>
                <a:ext uri="{FF2B5EF4-FFF2-40B4-BE49-F238E27FC236}">
                  <a16:creationId xmlns:a16="http://schemas.microsoft.com/office/drawing/2014/main" id="{8F3D8016-A8FB-C7B2-5BC6-06BA39AE1E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8801" y="3817176"/>
              <a:ext cx="115375" cy="115375"/>
            </a:xfrm>
            <a:prstGeom prst="star32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32-конечная звезда 83">
              <a:extLst>
                <a:ext uri="{FF2B5EF4-FFF2-40B4-BE49-F238E27FC236}">
                  <a16:creationId xmlns:a16="http://schemas.microsoft.com/office/drawing/2014/main" id="{A27A1ED8-1F76-2D7A-1916-BAFD0A6F9E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2638" y="3815789"/>
              <a:ext cx="115375" cy="115375"/>
            </a:xfrm>
            <a:prstGeom prst="star32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7" name="Скругленный прямоугольник 86">
            <a:extLst>
              <a:ext uri="{FF2B5EF4-FFF2-40B4-BE49-F238E27FC236}">
                <a16:creationId xmlns:a16="http://schemas.microsoft.com/office/drawing/2014/main" id="{797A43F3-4E1E-ED74-7763-63F07F18D115}"/>
              </a:ext>
            </a:extLst>
          </p:cNvPr>
          <p:cNvSpPr/>
          <p:nvPr/>
        </p:nvSpPr>
        <p:spPr>
          <a:xfrm>
            <a:off x="7829949" y="4423767"/>
            <a:ext cx="110471" cy="115375"/>
          </a:xfrm>
          <a:prstGeom prst="roundRect">
            <a:avLst/>
          </a:prstGeom>
          <a:solidFill>
            <a:srgbClr val="0D68A2">
              <a:alpha val="23645"/>
            </a:srgbClr>
          </a:solidFill>
          <a:ln w="25400" cap="flat">
            <a:solidFill>
              <a:srgbClr val="0D68A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id="{F1F11EE8-DC7E-B8FD-ED02-92B48FA9553E}"/>
              </a:ext>
            </a:extLst>
          </p:cNvPr>
          <p:cNvSpPr/>
          <p:nvPr/>
        </p:nvSpPr>
        <p:spPr>
          <a:xfrm>
            <a:off x="8017191" y="4423767"/>
            <a:ext cx="110471" cy="115375"/>
          </a:xfrm>
          <a:prstGeom prst="roundRect">
            <a:avLst/>
          </a:prstGeom>
          <a:solidFill>
            <a:srgbClr val="0D68A2">
              <a:alpha val="23645"/>
            </a:srgbClr>
          </a:solidFill>
          <a:ln w="25400" cap="flat">
            <a:solidFill>
              <a:srgbClr val="0D68A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6CD0AD4C-096C-0843-7A7C-1234FAD4794B}"/>
              </a:ext>
            </a:extLst>
          </p:cNvPr>
          <p:cNvSpPr/>
          <p:nvPr/>
        </p:nvSpPr>
        <p:spPr>
          <a:xfrm>
            <a:off x="6877699" y="4936901"/>
            <a:ext cx="4191567" cy="159805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9965A79-9914-5F07-3FEA-B741F76F529A}"/>
              </a:ext>
            </a:extLst>
          </p:cNvPr>
          <p:cNvSpPr txBox="1"/>
          <p:nvPr/>
        </p:nvSpPr>
        <p:spPr>
          <a:xfrm>
            <a:off x="7996802" y="4925830"/>
            <a:ext cx="256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ПРОИЗВОДИТЕЛЬ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КОЛЕСНОЙ ПАРЫ</a:t>
            </a:r>
            <a:endParaRPr kumimoji="0" lang="ru-RU" b="1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C06BAE76-E99C-8AEE-E1FE-6833EBA6C68E}"/>
              </a:ext>
            </a:extLst>
          </p:cNvPr>
          <p:cNvCxnSpPr>
            <a:cxnSpLocks/>
          </p:cNvCxnSpPr>
          <p:nvPr/>
        </p:nvCxnSpPr>
        <p:spPr>
          <a:xfrm flipH="1">
            <a:off x="6926955" y="5681876"/>
            <a:ext cx="832176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ysDash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F711E17D-8643-5AB0-20DF-0ABCFF3C2677}"/>
              </a:ext>
            </a:extLst>
          </p:cNvPr>
          <p:cNvCxnSpPr>
            <a:cxnSpLocks/>
          </p:cNvCxnSpPr>
          <p:nvPr/>
        </p:nvCxnSpPr>
        <p:spPr>
          <a:xfrm>
            <a:off x="6976212" y="5853722"/>
            <a:ext cx="799016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ysDash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Соединительная линия уступом 98">
            <a:extLst>
              <a:ext uri="{FF2B5EF4-FFF2-40B4-BE49-F238E27FC236}">
                <a16:creationId xmlns:a16="http://schemas.microsoft.com/office/drawing/2014/main" id="{541D77A3-7A65-1E0E-8BB4-D5D7DA7EE552}"/>
              </a:ext>
            </a:extLst>
          </p:cNvPr>
          <p:cNvCxnSpPr>
            <a:cxnSpLocks/>
            <a:stCxn id="112" idx="2"/>
            <a:endCxn id="91" idx="0"/>
          </p:cNvCxnSpPr>
          <p:nvPr/>
        </p:nvCxnSpPr>
        <p:spPr>
          <a:xfrm rot="5400000">
            <a:off x="9326955" y="4188678"/>
            <a:ext cx="394752" cy="1101695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4D3485F5-D743-0959-1E8C-FC89D5795F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501" y="4848492"/>
            <a:ext cx="1231005" cy="57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CC8107E4-BA88-3D62-1360-134E6D61E0D9}"/>
              </a:ext>
            </a:extLst>
          </p:cNvPr>
          <p:cNvSpPr/>
          <p:nvPr/>
        </p:nvSpPr>
        <p:spPr>
          <a:xfrm>
            <a:off x="8028626" y="5561642"/>
            <a:ext cx="1706208" cy="584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D68A2"/>
                </a:solidFill>
              </a:rPr>
              <a:t>СЧИТЫВАНИЕ МАРКИРОВКИ (СТО ИЛИ ПРОИЗВ.)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A34E26BC-F5F0-A998-AB74-7B50FDA56B76}"/>
              </a:ext>
            </a:extLst>
          </p:cNvPr>
          <p:cNvSpPr/>
          <p:nvPr/>
        </p:nvSpPr>
        <p:spPr>
          <a:xfrm>
            <a:off x="10227188" y="5689340"/>
            <a:ext cx="1706208" cy="435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D68A2"/>
                </a:solidFill>
              </a:rPr>
              <a:t>ПРИЕМКА</a:t>
            </a:r>
          </a:p>
        </p:txBody>
      </p:sp>
      <p:cxnSp>
        <p:nvCxnSpPr>
          <p:cNvPr id="108" name="Соединительная линия уступом 107">
            <a:extLst>
              <a:ext uri="{FF2B5EF4-FFF2-40B4-BE49-F238E27FC236}">
                <a16:creationId xmlns:a16="http://schemas.microsoft.com/office/drawing/2014/main" id="{5679F8A5-B5DC-F873-DD86-FC09805CCC50}"/>
              </a:ext>
            </a:extLst>
          </p:cNvPr>
          <p:cNvCxnSpPr>
            <a:cxnSpLocks/>
          </p:cNvCxnSpPr>
          <p:nvPr/>
        </p:nvCxnSpPr>
        <p:spPr>
          <a:xfrm flipV="1">
            <a:off x="9734329" y="5888657"/>
            <a:ext cx="492859" cy="11151"/>
          </a:xfrm>
          <a:prstGeom prst="bentConnector3">
            <a:avLst>
              <a:gd name="adj1" fmla="val 2213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783ED98F-81E1-B721-D302-F5296C190F00}"/>
              </a:ext>
            </a:extLst>
          </p:cNvPr>
          <p:cNvSpPr/>
          <p:nvPr/>
        </p:nvSpPr>
        <p:spPr>
          <a:xfrm>
            <a:off x="9222074" y="4094578"/>
            <a:ext cx="1706208" cy="447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0D68A2"/>
                </a:solidFill>
              </a:rPr>
              <a:t>ВЫПУСК ОСИ ЧИСТОВОЙ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82D8468-59DB-A8F9-08AB-80A384775DB6}"/>
              </a:ext>
            </a:extLst>
          </p:cNvPr>
          <p:cNvSpPr txBox="1"/>
          <p:nvPr/>
        </p:nvSpPr>
        <p:spPr>
          <a:xfrm>
            <a:off x="9911521" y="3761508"/>
            <a:ext cx="73552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D68A2"/>
                </a:solidFill>
              </a:rPr>
              <a:t>…</a:t>
            </a:r>
            <a:endParaRPr lang="ru-RU" b="1" dirty="0"/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CDC7E48B-3205-3E7F-C199-6BD5DDA08E7C}"/>
              </a:ext>
            </a:extLst>
          </p:cNvPr>
          <p:cNvSpPr/>
          <p:nvPr/>
        </p:nvSpPr>
        <p:spPr>
          <a:xfrm>
            <a:off x="442439" y="4795024"/>
            <a:ext cx="2954730" cy="907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D68A2"/>
                </a:solidFill>
              </a:rPr>
              <a:t>ВЫПУСК ОСИ ЧЕРНОВОЙ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8C15F18-8ADA-4903-BD58-FE065A84E607}"/>
              </a:ext>
            </a:extLst>
          </p:cNvPr>
          <p:cNvCxnSpPr>
            <a:cxnSpLocks/>
          </p:cNvCxnSpPr>
          <p:nvPr/>
        </p:nvCxnSpPr>
        <p:spPr>
          <a:xfrm>
            <a:off x="3719545" y="3743290"/>
            <a:ext cx="0" cy="148064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CFED29B0-03A1-43FD-91C7-D8A8570DBBE9}"/>
              </a:ext>
            </a:extLst>
          </p:cNvPr>
          <p:cNvCxnSpPr>
            <a:cxnSpLocks/>
          </p:cNvCxnSpPr>
          <p:nvPr/>
        </p:nvCxnSpPr>
        <p:spPr>
          <a:xfrm flipH="1">
            <a:off x="3378092" y="5223933"/>
            <a:ext cx="32752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Номер слайда">
            <a:extLst>
              <a:ext uri="{FF2B5EF4-FFF2-40B4-BE49-F238E27FC236}">
                <a16:creationId xmlns:a16="http://schemas.microsoft.com/office/drawing/2014/main" id="{91D08FFD-2618-4779-BA7D-322D9F444FCB}"/>
              </a:ext>
            </a:extLst>
          </p:cNvPr>
          <p:cNvSpPr txBox="1">
            <a:spLocks/>
          </p:cNvSpPr>
          <p:nvPr/>
        </p:nvSpPr>
        <p:spPr>
          <a:xfrm>
            <a:off x="11849101" y="6565515"/>
            <a:ext cx="454660" cy="320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609D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Regular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492865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9325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C0D2EC89-B042-8D22-E784-0ACE5ABA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19" y="4756734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CC75C7F-8199-1B63-5A41-B79DD277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41" y="4756734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FB9C9049-D66E-6D8A-92BE-0BFFF00E2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237" y="376259"/>
            <a:ext cx="10807940" cy="492599"/>
          </a:xfrm>
        </p:spPr>
        <p:txBody>
          <a:bodyPr/>
          <a:lstStyle/>
          <a:p>
            <a:r>
              <a:rPr lang="ru-RU" sz="2100" i="1" dirty="0"/>
              <a:t>Развитие АС «Электронный инспектор» 2021 - 2025 гг.</a:t>
            </a:r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4CA696CC-3DB0-0070-2D01-E13359D61F1A}"/>
              </a:ext>
            </a:extLst>
          </p:cNvPr>
          <p:cNvSpPr txBox="1">
            <a:spLocks/>
          </p:cNvSpPr>
          <p:nvPr/>
        </p:nvSpPr>
        <p:spPr>
          <a:xfrm>
            <a:off x="11849101" y="6565515"/>
            <a:ext cx="454660" cy="3200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609D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Regular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Regular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F500E1D-63D1-C143-FD78-7A93C4E340B0}"/>
              </a:ext>
            </a:extLst>
          </p:cNvPr>
          <p:cNvGraphicFramePr/>
          <p:nvPr/>
        </p:nvGraphicFramePr>
        <p:xfrm>
          <a:off x="164391" y="1638848"/>
          <a:ext cx="3403734" cy="219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Текст 6">
            <a:extLst>
              <a:ext uri="{FF2B5EF4-FFF2-40B4-BE49-F238E27FC236}">
                <a16:creationId xmlns:a16="http://schemas.microsoft.com/office/drawing/2014/main" id="{FFA5BBEC-18AE-3180-85DB-B453678D0F51}"/>
              </a:ext>
            </a:extLst>
          </p:cNvPr>
          <p:cNvSpPr txBox="1">
            <a:spLocks/>
          </p:cNvSpPr>
          <p:nvPr/>
        </p:nvSpPr>
        <p:spPr>
          <a:xfrm>
            <a:off x="94028" y="1127205"/>
            <a:ext cx="4062336" cy="30605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3" indent="-342903">
              <a:spcBef>
                <a:spcPts val="700"/>
              </a:spcBef>
              <a:buSzPct val="100000"/>
              <a:defRPr sz="2100" b="1" i="1">
                <a:solidFill>
                  <a:srgbClr val="00609D"/>
                </a:solidFill>
                <a:latin typeface="Montserrat" pitchFamily="2" charset="0"/>
              </a:defRPr>
            </a:lvl1pPr>
            <a:lvl2pPr marL="783780" indent="-326574">
              <a:spcBef>
                <a:spcPts val="700"/>
              </a:spcBef>
              <a:buSzPct val="100000"/>
              <a:buChar char="–"/>
              <a:defRPr sz="3200"/>
            </a:lvl2pPr>
            <a:lvl3pPr marL="1219216" indent="-304805">
              <a:spcBef>
                <a:spcPts val="700"/>
              </a:spcBef>
              <a:buSzPct val="100000"/>
              <a:buChar char="•"/>
              <a:defRPr sz="3200"/>
            </a:lvl3pPr>
            <a:lvl4pPr marL="1737383" indent="-365766">
              <a:spcBef>
                <a:spcPts val="700"/>
              </a:spcBef>
              <a:buSzPct val="100000"/>
              <a:buChar char="–"/>
              <a:defRPr sz="3200"/>
            </a:lvl4pPr>
            <a:lvl5pPr marL="2194589" indent="-365766">
              <a:spcBef>
                <a:spcPts val="700"/>
              </a:spcBef>
              <a:buSzPct val="100000"/>
              <a:buChar char="»"/>
              <a:defRPr sz="3200"/>
            </a:lvl5pPr>
            <a:lvl6pPr marL="2651794" indent="-365766">
              <a:spcBef>
                <a:spcPts val="700"/>
              </a:spcBef>
              <a:buSzPct val="100000"/>
              <a:buChar char="»"/>
              <a:defRPr sz="3200"/>
            </a:lvl6pPr>
            <a:lvl7pPr marL="3109000" indent="-365766">
              <a:spcBef>
                <a:spcPts val="700"/>
              </a:spcBef>
              <a:buSzPct val="100000"/>
              <a:buChar char="»"/>
              <a:defRPr sz="3200"/>
            </a:lvl7pPr>
            <a:lvl8pPr marL="3566206" indent="-365766">
              <a:spcBef>
                <a:spcPts val="700"/>
              </a:spcBef>
              <a:buSzPct val="100000"/>
              <a:buChar char="»"/>
              <a:defRPr sz="3200"/>
            </a:lvl8pPr>
            <a:lvl9pPr marL="4023411" indent="-365766">
              <a:spcBef>
                <a:spcPts val="700"/>
              </a:spcBef>
              <a:buSzPct val="100000"/>
              <a:buChar char="»"/>
              <a:defRPr sz="3200"/>
            </a:lvl9pPr>
          </a:lstStyle>
          <a:p>
            <a:pPr marL="342903" marR="0" lvl="0" indent="-342903" algn="ctr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Количество предприятий-изготовителей, шт.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D9A77D48-3032-BEC3-E3BA-84DD2AED4190}"/>
              </a:ext>
            </a:extLst>
          </p:cNvPr>
          <p:cNvSpPr txBox="1">
            <a:spLocks/>
          </p:cNvSpPr>
          <p:nvPr/>
        </p:nvSpPr>
        <p:spPr>
          <a:xfrm>
            <a:off x="4712710" y="1127205"/>
            <a:ext cx="3618490" cy="30605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3" indent="-342903">
              <a:spcBef>
                <a:spcPts val="700"/>
              </a:spcBef>
              <a:buSzPct val="100000"/>
              <a:defRPr sz="2100" b="1" i="1">
                <a:solidFill>
                  <a:srgbClr val="00609D"/>
                </a:solidFill>
                <a:latin typeface="Montserrat" pitchFamily="2" charset="0"/>
              </a:defRPr>
            </a:lvl1pPr>
            <a:lvl2pPr marL="783780" indent="-326574">
              <a:spcBef>
                <a:spcPts val="700"/>
              </a:spcBef>
              <a:buSzPct val="100000"/>
              <a:buChar char="–"/>
              <a:defRPr sz="3200"/>
            </a:lvl2pPr>
            <a:lvl3pPr marL="1219216" indent="-304805">
              <a:spcBef>
                <a:spcPts val="700"/>
              </a:spcBef>
              <a:buSzPct val="100000"/>
              <a:buChar char="•"/>
              <a:defRPr sz="3200"/>
            </a:lvl3pPr>
            <a:lvl4pPr marL="1737383" indent="-365766">
              <a:spcBef>
                <a:spcPts val="700"/>
              </a:spcBef>
              <a:buSzPct val="100000"/>
              <a:buChar char="–"/>
              <a:defRPr sz="3200"/>
            </a:lvl4pPr>
            <a:lvl5pPr marL="2194589" indent="-365766">
              <a:spcBef>
                <a:spcPts val="700"/>
              </a:spcBef>
              <a:buSzPct val="100000"/>
              <a:buChar char="»"/>
              <a:defRPr sz="3200"/>
            </a:lvl5pPr>
            <a:lvl6pPr marL="2651794" indent="-365766">
              <a:spcBef>
                <a:spcPts val="700"/>
              </a:spcBef>
              <a:buSzPct val="100000"/>
              <a:buChar char="»"/>
              <a:defRPr sz="3200"/>
            </a:lvl6pPr>
            <a:lvl7pPr marL="3109000" indent="-365766">
              <a:spcBef>
                <a:spcPts val="700"/>
              </a:spcBef>
              <a:buSzPct val="100000"/>
              <a:buChar char="»"/>
              <a:defRPr sz="3200"/>
            </a:lvl7pPr>
            <a:lvl8pPr marL="3566206" indent="-365766">
              <a:spcBef>
                <a:spcPts val="700"/>
              </a:spcBef>
              <a:buSzPct val="100000"/>
              <a:buChar char="»"/>
              <a:defRPr sz="3200"/>
            </a:lvl8pPr>
            <a:lvl9pPr marL="4023411" indent="-365766">
              <a:spcBef>
                <a:spcPts val="700"/>
              </a:spcBef>
              <a:buSzPct val="100000"/>
              <a:buChar char="»"/>
              <a:defRPr sz="3200"/>
            </a:lvl9pPr>
          </a:lstStyle>
          <a:p>
            <a:pPr marL="342903" marR="0" lvl="0" indent="-342903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Количество деталей в системе, млн. шт.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0FA82EC-69DF-A014-DF44-F7FB4002CFE7}"/>
              </a:ext>
            </a:extLst>
          </p:cNvPr>
          <p:cNvGraphicFramePr/>
          <p:nvPr/>
        </p:nvGraphicFramePr>
        <p:xfrm>
          <a:off x="3947486" y="1679925"/>
          <a:ext cx="4729375" cy="215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EC1D32C-CE51-C3E0-30B3-4FFE1023DAEA}"/>
              </a:ext>
            </a:extLst>
          </p:cNvPr>
          <p:cNvGraphicFramePr/>
          <p:nvPr/>
        </p:nvGraphicFramePr>
        <p:xfrm>
          <a:off x="8955182" y="1638848"/>
          <a:ext cx="3236817" cy="219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Текст 6">
            <a:extLst>
              <a:ext uri="{FF2B5EF4-FFF2-40B4-BE49-F238E27FC236}">
                <a16:creationId xmlns:a16="http://schemas.microsoft.com/office/drawing/2014/main" id="{51D49103-83FA-7B43-8AB2-10F1C7F5DF1B}"/>
              </a:ext>
            </a:extLst>
          </p:cNvPr>
          <p:cNvSpPr txBox="1">
            <a:spLocks/>
          </p:cNvSpPr>
          <p:nvPr/>
        </p:nvSpPr>
        <p:spPr>
          <a:xfrm>
            <a:off x="8968627" y="1127205"/>
            <a:ext cx="3209925" cy="306054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3" indent="-342903">
              <a:spcBef>
                <a:spcPts val="700"/>
              </a:spcBef>
              <a:buSzPct val="100000"/>
              <a:defRPr sz="2100" b="1" i="1">
                <a:solidFill>
                  <a:srgbClr val="00609D"/>
                </a:solidFill>
                <a:latin typeface="Montserrat" pitchFamily="2" charset="0"/>
              </a:defRPr>
            </a:lvl1pPr>
            <a:lvl2pPr marL="783780" indent="-326574">
              <a:spcBef>
                <a:spcPts val="700"/>
              </a:spcBef>
              <a:buSzPct val="100000"/>
              <a:buChar char="–"/>
              <a:defRPr sz="3200"/>
            </a:lvl2pPr>
            <a:lvl3pPr marL="1219216" indent="-304805">
              <a:spcBef>
                <a:spcPts val="700"/>
              </a:spcBef>
              <a:buSzPct val="100000"/>
              <a:buChar char="•"/>
              <a:defRPr sz="3200"/>
            </a:lvl3pPr>
            <a:lvl4pPr marL="1737383" indent="-365766">
              <a:spcBef>
                <a:spcPts val="700"/>
              </a:spcBef>
              <a:buSzPct val="100000"/>
              <a:buChar char="–"/>
              <a:defRPr sz="3200"/>
            </a:lvl4pPr>
            <a:lvl5pPr marL="2194589" indent="-365766">
              <a:spcBef>
                <a:spcPts val="700"/>
              </a:spcBef>
              <a:buSzPct val="100000"/>
              <a:buChar char="»"/>
              <a:defRPr sz="3200"/>
            </a:lvl5pPr>
            <a:lvl6pPr marL="2651794" indent="-365766">
              <a:spcBef>
                <a:spcPts val="700"/>
              </a:spcBef>
              <a:buSzPct val="100000"/>
              <a:buChar char="»"/>
              <a:defRPr sz="3200"/>
            </a:lvl6pPr>
            <a:lvl7pPr marL="3109000" indent="-365766">
              <a:spcBef>
                <a:spcPts val="700"/>
              </a:spcBef>
              <a:buSzPct val="100000"/>
              <a:buChar char="»"/>
              <a:defRPr sz="3200"/>
            </a:lvl7pPr>
            <a:lvl8pPr marL="3566206" indent="-365766">
              <a:spcBef>
                <a:spcPts val="700"/>
              </a:spcBef>
              <a:buSzPct val="100000"/>
              <a:buChar char="»"/>
              <a:defRPr sz="3200"/>
            </a:lvl8pPr>
            <a:lvl9pPr marL="4023411" indent="-365766">
              <a:spcBef>
                <a:spcPts val="700"/>
              </a:spcBef>
              <a:buSzPct val="100000"/>
              <a:buChar char="»"/>
              <a:defRPr sz="3200"/>
            </a:lvl9pPr>
          </a:lstStyle>
          <a:p>
            <a:pPr marL="342903" marR="0" lvl="0" indent="-342903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Виды продукции в системе, шт.</a:t>
            </a:r>
          </a:p>
        </p:txBody>
      </p:sp>
      <p:sp>
        <p:nvSpPr>
          <p:cNvPr id="14" name="Линия">
            <a:extLst>
              <a:ext uri="{FF2B5EF4-FFF2-40B4-BE49-F238E27FC236}">
                <a16:creationId xmlns:a16="http://schemas.microsoft.com/office/drawing/2014/main" id="{7A24721C-BF3A-058F-A0E4-960723B53C6B}"/>
              </a:ext>
            </a:extLst>
          </p:cNvPr>
          <p:cNvSpPr/>
          <p:nvPr/>
        </p:nvSpPr>
        <p:spPr>
          <a:xfrm>
            <a:off x="164392" y="820124"/>
            <a:ext cx="11307371" cy="0"/>
          </a:xfrm>
          <a:prstGeom prst="line">
            <a:avLst/>
          </a:prstGeom>
          <a:ln w="25400">
            <a:solidFill>
              <a:srgbClr val="66BFE7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595E0601-6D36-B2AD-9196-F604A1474B33}"/>
              </a:ext>
            </a:extLst>
          </p:cNvPr>
          <p:cNvSpPr txBox="1">
            <a:spLocks/>
          </p:cNvSpPr>
          <p:nvPr/>
        </p:nvSpPr>
        <p:spPr>
          <a:xfrm>
            <a:off x="253644" y="3976656"/>
            <a:ext cx="11684710" cy="780078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3" indent="-342903">
              <a:spcBef>
                <a:spcPts val="700"/>
              </a:spcBef>
              <a:buSzPct val="100000"/>
              <a:defRPr sz="2100" b="1" i="1">
                <a:solidFill>
                  <a:srgbClr val="00609D"/>
                </a:solidFill>
                <a:latin typeface="Montserrat" pitchFamily="2" charset="0"/>
              </a:defRPr>
            </a:lvl1pPr>
            <a:lvl2pPr marL="783780" indent="-326574">
              <a:spcBef>
                <a:spcPts val="700"/>
              </a:spcBef>
              <a:buSzPct val="100000"/>
              <a:buChar char="–"/>
              <a:defRPr sz="3200"/>
            </a:lvl2pPr>
            <a:lvl3pPr marL="1219216" indent="-304805">
              <a:spcBef>
                <a:spcPts val="700"/>
              </a:spcBef>
              <a:buSzPct val="100000"/>
              <a:buChar char="•"/>
              <a:defRPr sz="3200"/>
            </a:lvl3pPr>
            <a:lvl4pPr marL="1737383" indent="-365766">
              <a:spcBef>
                <a:spcPts val="700"/>
              </a:spcBef>
              <a:buSzPct val="100000"/>
              <a:buChar char="–"/>
              <a:defRPr sz="3200"/>
            </a:lvl4pPr>
            <a:lvl5pPr marL="2194589" indent="-365766">
              <a:spcBef>
                <a:spcPts val="700"/>
              </a:spcBef>
              <a:buSzPct val="100000"/>
              <a:buChar char="»"/>
              <a:defRPr sz="3200"/>
            </a:lvl5pPr>
            <a:lvl6pPr marL="2651794" indent="-365766">
              <a:spcBef>
                <a:spcPts val="700"/>
              </a:spcBef>
              <a:buSzPct val="100000"/>
              <a:buChar char="»"/>
              <a:defRPr sz="3200"/>
            </a:lvl6pPr>
            <a:lvl7pPr marL="3109000" indent="-365766">
              <a:spcBef>
                <a:spcPts val="700"/>
              </a:spcBef>
              <a:buSzPct val="100000"/>
              <a:buChar char="»"/>
              <a:defRPr sz="3200"/>
            </a:lvl7pPr>
            <a:lvl8pPr marL="3566206" indent="-365766">
              <a:spcBef>
                <a:spcPts val="700"/>
              </a:spcBef>
              <a:buSzPct val="100000"/>
              <a:buChar char="»"/>
              <a:defRPr sz="3200"/>
            </a:lvl8pPr>
            <a:lvl9pPr marL="4023411" indent="-365766">
              <a:spcBef>
                <a:spcPts val="700"/>
              </a:spcBef>
              <a:buSzPct val="100000"/>
              <a:buChar char="»"/>
              <a:defRPr sz="3200"/>
            </a:lvl9pPr>
          </a:lstStyle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20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Продукция</a:t>
            </a: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:</a:t>
            </a:r>
            <a:r>
              <a:rPr kumimoji="0" lang="ru-RU" sz="120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Рама боковая/ Балка надрессорная/ Ось черновая/ Ось Чистовая/ Воздухораспределитель/ Колесо цельнокатаное/ Колесная пара грузового вагона/ Колесная пара локомотивная/ Хомут тяговый/ Автосцепка/ Аппарат поглощающий/ Резервуар воздушный/ Триангель/ Пружины тележек грузовых вагонов/ Цилиндр тормозной/ Авторежим/ Подшипник колесной пары (цилиндрический, конический)/ Подшипник конический, прошедший ремонт/ Клин фрикционный/ Грузовой вагон/ Тележка. </a:t>
            </a:r>
            <a:endParaRPr kumimoji="0" lang="ru-RU" sz="1200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</p:txBody>
      </p:sp>
      <p:sp>
        <p:nvSpPr>
          <p:cNvPr id="32" name="Текст 6">
            <a:extLst>
              <a:ext uri="{FF2B5EF4-FFF2-40B4-BE49-F238E27FC236}">
                <a16:creationId xmlns:a16="http://schemas.microsoft.com/office/drawing/2014/main" id="{C7D7F1C9-934F-A4A3-119B-0FA43697139C}"/>
              </a:ext>
            </a:extLst>
          </p:cNvPr>
          <p:cNvSpPr txBox="1">
            <a:spLocks/>
          </p:cNvSpPr>
          <p:nvPr/>
        </p:nvSpPr>
        <p:spPr>
          <a:xfrm>
            <a:off x="253644" y="4967767"/>
            <a:ext cx="5749992" cy="491708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3" indent="-342903">
              <a:spcBef>
                <a:spcPts val="700"/>
              </a:spcBef>
              <a:buSzPct val="100000"/>
              <a:defRPr sz="2100" b="1" i="1">
                <a:solidFill>
                  <a:srgbClr val="00609D"/>
                </a:solidFill>
                <a:latin typeface="Montserrat" pitchFamily="2" charset="0"/>
              </a:defRPr>
            </a:lvl1pPr>
            <a:lvl2pPr marL="783780" indent="-326574">
              <a:spcBef>
                <a:spcPts val="700"/>
              </a:spcBef>
              <a:buSzPct val="100000"/>
              <a:buChar char="–"/>
              <a:defRPr sz="3200"/>
            </a:lvl2pPr>
            <a:lvl3pPr marL="1219216" indent="-304805">
              <a:spcBef>
                <a:spcPts val="700"/>
              </a:spcBef>
              <a:buSzPct val="100000"/>
              <a:buChar char="•"/>
              <a:defRPr sz="3200"/>
            </a:lvl3pPr>
            <a:lvl4pPr marL="1737383" indent="-365766">
              <a:spcBef>
                <a:spcPts val="700"/>
              </a:spcBef>
              <a:buSzPct val="100000"/>
              <a:buChar char="–"/>
              <a:defRPr sz="3200"/>
            </a:lvl4pPr>
            <a:lvl5pPr marL="2194589" indent="-365766">
              <a:spcBef>
                <a:spcPts val="700"/>
              </a:spcBef>
              <a:buSzPct val="100000"/>
              <a:buChar char="»"/>
              <a:defRPr sz="3200"/>
            </a:lvl5pPr>
            <a:lvl6pPr marL="2651794" indent="-365766">
              <a:spcBef>
                <a:spcPts val="700"/>
              </a:spcBef>
              <a:buSzPct val="100000"/>
              <a:buChar char="»"/>
              <a:defRPr sz="3200"/>
            </a:lvl6pPr>
            <a:lvl7pPr marL="3109000" indent="-365766">
              <a:spcBef>
                <a:spcPts val="700"/>
              </a:spcBef>
              <a:buSzPct val="100000"/>
              <a:buChar char="»"/>
              <a:defRPr sz="3200"/>
            </a:lvl7pPr>
            <a:lvl8pPr marL="3566206" indent="-365766">
              <a:spcBef>
                <a:spcPts val="700"/>
              </a:spcBef>
              <a:buSzPct val="100000"/>
              <a:buChar char="»"/>
              <a:defRPr sz="3200"/>
            </a:lvl8pPr>
            <a:lvl9pPr marL="4023411" indent="-365766">
              <a:spcBef>
                <a:spcPts val="700"/>
              </a:spcBef>
              <a:buSzPct val="100000"/>
              <a:buChar char="»"/>
              <a:defRPr sz="3200"/>
            </a:lvl9pPr>
          </a:lstStyle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ru-RU" sz="1200" dirty="0"/>
              <a:t>Интеграции АС «Электронный инспектор» с информационными </a:t>
            </a:r>
            <a:br>
              <a:rPr lang="ru-RU" sz="1200" dirty="0"/>
            </a:br>
            <a:r>
              <a:rPr lang="ru-RU" sz="1200" dirty="0"/>
              <a:t>системами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: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ОАО «РЖД» (РРД ГВ)/ АС УКВ/ Ространснадзор.</a:t>
            </a:r>
            <a:endParaRPr kumimoji="0" lang="ru-RU" sz="1200" b="1" i="1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4E318C3E-8DCC-9C1B-8878-8FC3E681F250}"/>
              </a:ext>
            </a:extLst>
          </p:cNvPr>
          <p:cNvSpPr txBox="1">
            <a:spLocks/>
          </p:cNvSpPr>
          <p:nvPr/>
        </p:nvSpPr>
        <p:spPr>
          <a:xfrm>
            <a:off x="5383933" y="6413244"/>
            <a:ext cx="3072122" cy="491708"/>
          </a:xfrm>
          <a:prstGeom prst="rect">
            <a:avLst/>
          </a:prstGeom>
        </p:spPr>
        <p:txBody>
          <a:bodyPr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3" indent="-342903">
              <a:spcBef>
                <a:spcPts val="700"/>
              </a:spcBef>
              <a:buSzPct val="100000"/>
              <a:defRPr sz="2100" b="1" i="1">
                <a:solidFill>
                  <a:srgbClr val="00609D"/>
                </a:solidFill>
                <a:latin typeface="Montserrat" pitchFamily="2" charset="0"/>
              </a:defRPr>
            </a:lvl1pPr>
            <a:lvl2pPr marL="783780" indent="-326574">
              <a:spcBef>
                <a:spcPts val="700"/>
              </a:spcBef>
              <a:buSzPct val="100000"/>
              <a:buChar char="–"/>
              <a:defRPr sz="3200"/>
            </a:lvl2pPr>
            <a:lvl3pPr marL="1219216" indent="-304805">
              <a:spcBef>
                <a:spcPts val="700"/>
              </a:spcBef>
              <a:buSzPct val="100000"/>
              <a:buChar char="•"/>
              <a:defRPr sz="3200"/>
            </a:lvl3pPr>
            <a:lvl4pPr marL="1737383" indent="-365766">
              <a:spcBef>
                <a:spcPts val="700"/>
              </a:spcBef>
              <a:buSzPct val="100000"/>
              <a:buChar char="–"/>
              <a:defRPr sz="3200"/>
            </a:lvl4pPr>
            <a:lvl5pPr marL="2194589" indent="-365766">
              <a:spcBef>
                <a:spcPts val="700"/>
              </a:spcBef>
              <a:buSzPct val="100000"/>
              <a:buChar char="»"/>
              <a:defRPr sz="3200"/>
            </a:lvl5pPr>
            <a:lvl6pPr marL="2651794" indent="-365766">
              <a:spcBef>
                <a:spcPts val="700"/>
              </a:spcBef>
              <a:buSzPct val="100000"/>
              <a:buChar char="»"/>
              <a:defRPr sz="3200"/>
            </a:lvl6pPr>
            <a:lvl7pPr marL="3109000" indent="-365766">
              <a:spcBef>
                <a:spcPts val="700"/>
              </a:spcBef>
              <a:buSzPct val="100000"/>
              <a:buChar char="»"/>
              <a:defRPr sz="3200"/>
            </a:lvl7pPr>
            <a:lvl8pPr marL="3566206" indent="-365766">
              <a:spcBef>
                <a:spcPts val="700"/>
              </a:spcBef>
              <a:buSzPct val="100000"/>
              <a:buChar char="»"/>
              <a:defRPr sz="3200"/>
            </a:lvl8pPr>
            <a:lvl9pPr marL="4023411" indent="-365766">
              <a:spcBef>
                <a:spcPts val="700"/>
              </a:spcBef>
              <a:buSzPct val="100000"/>
              <a:buChar char="»"/>
              <a:defRPr sz="3200"/>
            </a:lvl9pPr>
          </a:lstStyle>
          <a:p>
            <a:pPr marL="342903" marR="0" lvl="0" indent="-342903" algn="ctr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Официальный сайт </a:t>
            </a:r>
            <a:b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</a:b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АС «Электронный инспектор»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E3AE7C42-C863-525E-85CE-F67D1298E90E}"/>
              </a:ext>
            </a:extLst>
          </p:cNvPr>
          <p:cNvSpPr txBox="1">
            <a:spLocks/>
          </p:cNvSpPr>
          <p:nvPr/>
        </p:nvSpPr>
        <p:spPr>
          <a:xfrm>
            <a:off x="8456055" y="6409507"/>
            <a:ext cx="3072122" cy="495445"/>
          </a:xfrm>
          <a:prstGeom prst="rect">
            <a:avLst/>
          </a:prstGeom>
        </p:spPr>
        <p:txBody>
          <a:bodyPr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42903" indent="-342903">
              <a:spcBef>
                <a:spcPts val="700"/>
              </a:spcBef>
              <a:buSzPct val="100000"/>
              <a:defRPr sz="2100" b="1" i="1">
                <a:solidFill>
                  <a:srgbClr val="00609D"/>
                </a:solidFill>
                <a:latin typeface="Montserrat" pitchFamily="2" charset="0"/>
              </a:defRPr>
            </a:lvl1pPr>
            <a:lvl2pPr marL="783780" indent="-326574">
              <a:spcBef>
                <a:spcPts val="700"/>
              </a:spcBef>
              <a:buSzPct val="100000"/>
              <a:buChar char="–"/>
              <a:defRPr sz="3200"/>
            </a:lvl2pPr>
            <a:lvl3pPr marL="1219216" indent="-304805">
              <a:spcBef>
                <a:spcPts val="700"/>
              </a:spcBef>
              <a:buSzPct val="100000"/>
              <a:buChar char="•"/>
              <a:defRPr sz="3200"/>
            </a:lvl3pPr>
            <a:lvl4pPr marL="1737383" indent="-365766">
              <a:spcBef>
                <a:spcPts val="700"/>
              </a:spcBef>
              <a:buSzPct val="100000"/>
              <a:buChar char="–"/>
              <a:defRPr sz="3200"/>
            </a:lvl4pPr>
            <a:lvl5pPr marL="2194589" indent="-365766">
              <a:spcBef>
                <a:spcPts val="700"/>
              </a:spcBef>
              <a:buSzPct val="100000"/>
              <a:buChar char="»"/>
              <a:defRPr sz="3200"/>
            </a:lvl5pPr>
            <a:lvl6pPr marL="2651794" indent="-365766">
              <a:spcBef>
                <a:spcPts val="700"/>
              </a:spcBef>
              <a:buSzPct val="100000"/>
              <a:buChar char="»"/>
              <a:defRPr sz="3200"/>
            </a:lvl6pPr>
            <a:lvl7pPr marL="3109000" indent="-365766">
              <a:spcBef>
                <a:spcPts val="700"/>
              </a:spcBef>
              <a:buSzPct val="100000"/>
              <a:buChar char="»"/>
              <a:defRPr sz="3200"/>
            </a:lvl7pPr>
            <a:lvl8pPr marL="3566206" indent="-365766">
              <a:spcBef>
                <a:spcPts val="700"/>
              </a:spcBef>
              <a:buSzPct val="100000"/>
              <a:buChar char="»"/>
              <a:defRPr sz="3200"/>
            </a:lvl8pPr>
            <a:lvl9pPr marL="4023411" indent="-365766">
              <a:spcBef>
                <a:spcPts val="700"/>
              </a:spcBef>
              <a:buSzPct val="100000"/>
              <a:buChar char="»"/>
              <a:defRPr sz="3200"/>
            </a:lvl9pPr>
          </a:lstStyle>
          <a:p>
            <a:pPr marL="342903" marR="0" lvl="0" indent="-342903" algn="ctr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dirty="0"/>
              <a:t>Telegram</a:t>
            </a:r>
            <a:r>
              <a:rPr lang="ru-RU" sz="1200" dirty="0"/>
              <a:t> канал </a:t>
            </a:r>
            <a:br>
              <a:rPr lang="ru-RU" sz="1200" dirty="0"/>
            </a:b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АС «Электронный инспектор»</a:t>
            </a:r>
          </a:p>
        </p:txBody>
      </p:sp>
    </p:spTree>
    <p:extLst>
      <p:ext uri="{BB962C8B-B14F-4D97-AF65-F5344CB8AC3E}">
        <p14:creationId xmlns:p14="http://schemas.microsoft.com/office/powerpoint/2010/main" val="7293690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E9FFD4F-FB5F-49CD-8E21-A1F2E78A7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845" y="365240"/>
            <a:ext cx="7679319" cy="576118"/>
          </a:xfrm>
        </p:spPr>
        <p:txBody>
          <a:bodyPr/>
          <a:lstStyle/>
          <a:p>
            <a:r>
              <a:rPr lang="ru-RU" sz="2100" i="1" dirty="0"/>
              <a:t>Паспорт ВУ-4М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A6F8B5-DD76-4F25-85DF-998FD19C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941358"/>
            <a:ext cx="12117431" cy="581966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599331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B3C17B-41C1-4EF4-9B9B-94DB7A05D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5" y="938557"/>
            <a:ext cx="11859249" cy="540682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id="{C1C7A255-A58A-411A-A067-023DF7D21BDB}"/>
              </a:ext>
            </a:extLst>
          </p:cNvPr>
          <p:cNvSpPr txBox="1">
            <a:spLocks/>
          </p:cNvSpPr>
          <p:nvPr/>
        </p:nvSpPr>
        <p:spPr>
          <a:xfrm>
            <a:off x="845845" y="365240"/>
            <a:ext cx="7679319" cy="576118"/>
          </a:xfrm>
          <a:prstGeom prst="rect">
            <a:avLst/>
          </a:prstGeom>
        </p:spPr>
        <p:txBody>
          <a:bodyPr/>
          <a:lstStyle>
            <a:lvl1pPr marL="342903" marR="0" indent="-3429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rgbClr val="00609D"/>
                </a:solidFill>
                <a:uFillTx/>
                <a:latin typeface="Montserrat" pitchFamily="2" charset="0"/>
                <a:ea typeface="Arial"/>
                <a:cs typeface="Arial"/>
                <a:sym typeface="Arial"/>
              </a:defRPr>
            </a:lvl1pPr>
            <a:lvl2pPr marL="783780" marR="0" indent="-32657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16" marR="0" indent="-3048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83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94589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94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9000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206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411" marR="0" indent="-365766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2100" i="1" dirty="0"/>
              <a:t>Паспорт ВУ-4М</a:t>
            </a:r>
          </a:p>
        </p:txBody>
      </p:sp>
      <p:sp>
        <p:nvSpPr>
          <p:cNvPr id="6" name="Номер слайда">
            <a:extLst>
              <a:ext uri="{FF2B5EF4-FFF2-40B4-BE49-F238E27FC236}">
                <a16:creationId xmlns:a16="http://schemas.microsoft.com/office/drawing/2014/main" id="{14F8A2F6-6F47-D2FD-4A41-04728AC1132B}"/>
              </a:ext>
            </a:extLst>
          </p:cNvPr>
          <p:cNvSpPr txBox="1">
            <a:spLocks/>
          </p:cNvSpPr>
          <p:nvPr/>
        </p:nvSpPr>
        <p:spPr>
          <a:xfrm>
            <a:off x="11849101" y="6565515"/>
            <a:ext cx="454660" cy="3200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609D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Regular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775363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4EC31CF-52B4-4222-9EC1-97ECE05BE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845" y="370262"/>
            <a:ext cx="4841875" cy="447560"/>
          </a:xfrm>
        </p:spPr>
        <p:txBody>
          <a:bodyPr/>
          <a:lstStyle/>
          <a:p>
            <a:r>
              <a:rPr lang="ru-RU" sz="2100" i="1" dirty="0"/>
              <a:t>Акт формы ВУ-1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B48B8-A58A-4AE3-BAF2-7CC7A5537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1" y="951344"/>
            <a:ext cx="12073113" cy="5384801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B5C9A844-6C76-69C9-8B4E-E699CBBC3444}"/>
              </a:ext>
            </a:extLst>
          </p:cNvPr>
          <p:cNvSpPr txBox="1">
            <a:spLocks/>
          </p:cNvSpPr>
          <p:nvPr/>
        </p:nvSpPr>
        <p:spPr>
          <a:xfrm>
            <a:off x="11849101" y="6565515"/>
            <a:ext cx="454660" cy="3200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609D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Regular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483552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7B61323-A3EF-4763-BCBF-B689FBA349A2}"/>
              </a:ext>
            </a:extLst>
          </p:cNvPr>
          <p:cNvSpPr/>
          <p:nvPr/>
        </p:nvSpPr>
        <p:spPr>
          <a:xfrm>
            <a:off x="6762763" y="1130050"/>
            <a:ext cx="5429238" cy="4001298"/>
          </a:xfrm>
          <a:prstGeom prst="rect">
            <a:avLst/>
          </a:prstGeom>
          <a:solidFill>
            <a:srgbClr val="66B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629A519-0A9C-4FAF-AC2D-5B663B03482F}"/>
              </a:ext>
            </a:extLst>
          </p:cNvPr>
          <p:cNvSpPr/>
          <p:nvPr/>
        </p:nvSpPr>
        <p:spPr>
          <a:xfrm>
            <a:off x="-12481" y="1118701"/>
            <a:ext cx="7879435" cy="4014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66BFE7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957389-01A1-42C1-920C-630BB77A8A1A}"/>
              </a:ext>
            </a:extLst>
          </p:cNvPr>
          <p:cNvSpPr/>
          <p:nvPr/>
        </p:nvSpPr>
        <p:spPr>
          <a:xfrm>
            <a:off x="3438169" y="3820160"/>
            <a:ext cx="1948875" cy="1200476"/>
          </a:xfrm>
          <a:prstGeom prst="rect">
            <a:avLst/>
          </a:prstGeom>
          <a:solidFill>
            <a:srgbClr val="EAFAFA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BC1EAD1D-0C6E-4BC9-8235-A783EA871A85}"/>
              </a:ext>
            </a:extLst>
          </p:cNvPr>
          <p:cNvSpPr/>
          <p:nvPr/>
        </p:nvSpPr>
        <p:spPr>
          <a:xfrm rot="5400000">
            <a:off x="6317205" y="2631452"/>
            <a:ext cx="4043539" cy="96050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C16D84A-BD35-4E3F-BBE5-8B055A8B12A3}"/>
              </a:ext>
            </a:extLst>
          </p:cNvPr>
          <p:cNvSpPr/>
          <p:nvPr/>
        </p:nvSpPr>
        <p:spPr>
          <a:xfrm>
            <a:off x="10896277" y="5850282"/>
            <a:ext cx="649224" cy="687832"/>
          </a:xfrm>
          <a:prstGeom prst="rect">
            <a:avLst/>
          </a:prstGeom>
          <a:solidFill>
            <a:srgbClr val="66BFE7"/>
          </a:solidFill>
          <a:ln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4D81BDA-5BCC-448F-BE1D-C89C51F4A4AE}"/>
              </a:ext>
            </a:extLst>
          </p:cNvPr>
          <p:cNvSpPr txBox="1">
            <a:spLocks/>
          </p:cNvSpPr>
          <p:nvPr/>
        </p:nvSpPr>
        <p:spPr>
          <a:xfrm>
            <a:off x="758273" y="206917"/>
            <a:ext cx="10298573" cy="6027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ea typeface="+mj-ea"/>
                <a:cs typeface="Arial"/>
                <a:sym typeface="Arial"/>
              </a:rPr>
              <a:t>Процесс формирования электронных эксплуатационных документов в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ea typeface="+mj-ea"/>
                <a:cs typeface="Arial"/>
                <a:sym typeface="Arial"/>
              </a:rPr>
              <a:t>                   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itchFamily="2" charset="0"/>
                <a:ea typeface="+mj-ea"/>
                <a:cs typeface="Arial"/>
                <a:sym typeface="Arial"/>
              </a:rPr>
              <a:t>АС «Электронный инспектор»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04C25-1549-4403-8BAB-73E4F187DC3B}"/>
              </a:ext>
            </a:extLst>
          </p:cNvPr>
          <p:cNvSpPr txBox="1"/>
          <p:nvPr/>
        </p:nvSpPr>
        <p:spPr>
          <a:xfrm>
            <a:off x="-42607" y="1982012"/>
            <a:ext cx="2024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Балка надрессорная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00D812-4B60-4C5B-9710-552554A0B974}"/>
              </a:ext>
            </a:extLst>
          </p:cNvPr>
          <p:cNvSpPr txBox="1"/>
          <p:nvPr/>
        </p:nvSpPr>
        <p:spPr>
          <a:xfrm>
            <a:off x="10230854" y="3907505"/>
            <a:ext cx="776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Вагон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65A6F8-1E86-417F-9F7D-E123AB3333D1}"/>
              </a:ext>
            </a:extLst>
          </p:cNvPr>
          <p:cNvSpPr txBox="1"/>
          <p:nvPr/>
        </p:nvSpPr>
        <p:spPr>
          <a:xfrm>
            <a:off x="5544952" y="3395101"/>
            <a:ext cx="1193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Авторежим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AD1912-636B-4520-813A-22AC35B44CB0}"/>
              </a:ext>
            </a:extLst>
          </p:cNvPr>
          <p:cNvSpPr txBox="1"/>
          <p:nvPr/>
        </p:nvSpPr>
        <p:spPr>
          <a:xfrm>
            <a:off x="7116267" y="3368180"/>
            <a:ext cx="1222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Автосцепка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8A65BFE-1A37-4241-B60C-0D037ED3A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563" y="5747566"/>
            <a:ext cx="404011" cy="43590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4088039-DDF3-44C3-9962-DA3FF9AE4F15}"/>
              </a:ext>
            </a:extLst>
          </p:cNvPr>
          <p:cNvSpPr txBox="1"/>
          <p:nvPr/>
        </p:nvSpPr>
        <p:spPr>
          <a:xfrm>
            <a:off x="-9704" y="5292382"/>
            <a:ext cx="1782859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балки </a:t>
            </a:r>
            <a:r>
              <a:rPr kumimoji="0" lang="ru-RU" sz="1050" b="0" i="1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надрессорной</a:t>
            </a:r>
            <a:endParaRPr kumimoji="0" lang="ru-RU" sz="1050" b="0" i="1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Mongolian Baiti" panose="03000500000000000000" pitchFamily="66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01CC6D-B7EC-4C5F-ABB5-01B31C32E025}"/>
              </a:ext>
            </a:extLst>
          </p:cNvPr>
          <p:cNvSpPr txBox="1"/>
          <p:nvPr/>
        </p:nvSpPr>
        <p:spPr>
          <a:xfrm>
            <a:off x="-24305" y="6358088"/>
            <a:ext cx="1782859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рамы боковой</a:t>
            </a:r>
          </a:p>
        </p:txBody>
      </p:sp>
      <p:sp>
        <p:nvSpPr>
          <p:cNvPr id="34" name="Знак ''плюс'' 33">
            <a:extLst>
              <a:ext uri="{FF2B5EF4-FFF2-40B4-BE49-F238E27FC236}">
                <a16:creationId xmlns:a16="http://schemas.microsoft.com/office/drawing/2014/main" id="{DCD6C627-7E9E-4A13-927D-EBEEAFEE62E7}"/>
              </a:ext>
            </a:extLst>
          </p:cNvPr>
          <p:cNvSpPr/>
          <p:nvPr/>
        </p:nvSpPr>
        <p:spPr>
          <a:xfrm>
            <a:off x="6814110" y="5856808"/>
            <a:ext cx="325138" cy="310896"/>
          </a:xfrm>
          <a:prstGeom prst="mathPlus">
            <a:avLst/>
          </a:prstGeom>
          <a:solidFill>
            <a:srgbClr val="CAF1F1"/>
          </a:solidFill>
          <a:ln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0E2BAD-1EF8-41B4-94A9-B2F80F84FA58}"/>
              </a:ext>
            </a:extLst>
          </p:cNvPr>
          <p:cNvSpPr txBox="1"/>
          <p:nvPr/>
        </p:nvSpPr>
        <p:spPr>
          <a:xfrm>
            <a:off x="1622646" y="5291378"/>
            <a:ext cx="1846980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Запасного резервуара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86ADF1-B28F-4E70-B4C1-439546B25A5D}"/>
              </a:ext>
            </a:extLst>
          </p:cNvPr>
          <p:cNvSpPr txBox="1"/>
          <p:nvPr/>
        </p:nvSpPr>
        <p:spPr>
          <a:xfrm>
            <a:off x="3415223" y="6369436"/>
            <a:ext cx="1782860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цилиндра тормозного</a:t>
            </a:r>
          </a:p>
        </p:txBody>
      </p:sp>
      <p:sp>
        <p:nvSpPr>
          <p:cNvPr id="39" name="Знак ''плюс'' 38">
            <a:extLst>
              <a:ext uri="{FF2B5EF4-FFF2-40B4-BE49-F238E27FC236}">
                <a16:creationId xmlns:a16="http://schemas.microsoft.com/office/drawing/2014/main" id="{788FCFF8-EE3D-47FD-AEBF-2E82A98CE56B}"/>
              </a:ext>
            </a:extLst>
          </p:cNvPr>
          <p:cNvSpPr/>
          <p:nvPr/>
        </p:nvSpPr>
        <p:spPr>
          <a:xfrm>
            <a:off x="8504934" y="5867778"/>
            <a:ext cx="325138" cy="310896"/>
          </a:xfrm>
          <a:prstGeom prst="mathPlus">
            <a:avLst/>
          </a:prstGeom>
          <a:solidFill>
            <a:srgbClr val="CAF1F1"/>
          </a:solidFill>
          <a:ln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218DF0A3-C8A6-4E27-A98D-3ADC28BDF773}"/>
              </a:ext>
            </a:extLst>
          </p:cNvPr>
          <p:cNvGrpSpPr/>
          <p:nvPr/>
        </p:nvGrpSpPr>
        <p:grpSpPr>
          <a:xfrm>
            <a:off x="10991800" y="5926441"/>
            <a:ext cx="504645" cy="533373"/>
            <a:chOff x="2494117" y="6860855"/>
            <a:chExt cx="865184" cy="893370"/>
          </a:xfrm>
          <a:solidFill>
            <a:schemeClr val="bg1"/>
          </a:solidFill>
        </p:grpSpPr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EDE23A30-5A20-4C32-AA14-DB8EB0759E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117" y="6860855"/>
              <a:ext cx="670334" cy="893370"/>
            </a:xfrm>
            <a:custGeom>
              <a:avLst/>
              <a:gdLst>
                <a:gd name="T0" fmla="*/ 0 w 1135"/>
                <a:gd name="T1" fmla="*/ 0 h 1512"/>
                <a:gd name="T2" fmla="*/ 103 w 1135"/>
                <a:gd name="T3" fmla="*/ 0 h 1512"/>
                <a:gd name="T4" fmla="*/ 852 w 1135"/>
                <a:gd name="T5" fmla="*/ 0 h 1512"/>
                <a:gd name="T6" fmla="*/ 873 w 1135"/>
                <a:gd name="T7" fmla="*/ 8 h 1512"/>
                <a:gd name="T8" fmla="*/ 1128 w 1135"/>
                <a:gd name="T9" fmla="*/ 260 h 1512"/>
                <a:gd name="T10" fmla="*/ 1135 w 1135"/>
                <a:gd name="T11" fmla="*/ 276 h 1512"/>
                <a:gd name="T12" fmla="*/ 1135 w 1135"/>
                <a:gd name="T13" fmla="*/ 1328 h 1512"/>
                <a:gd name="T14" fmla="*/ 1135 w 1135"/>
                <a:gd name="T15" fmla="*/ 1492 h 1512"/>
                <a:gd name="T16" fmla="*/ 1135 w 1135"/>
                <a:gd name="T17" fmla="*/ 1511 h 1512"/>
                <a:gd name="T18" fmla="*/ 1121 w 1135"/>
                <a:gd name="T19" fmla="*/ 1511 h 1512"/>
                <a:gd name="T20" fmla="*/ 961 w 1135"/>
                <a:gd name="T21" fmla="*/ 1511 h 1512"/>
                <a:gd name="T22" fmla="*/ 220 w 1135"/>
                <a:gd name="T23" fmla="*/ 1511 h 1512"/>
                <a:gd name="T24" fmla="*/ 12 w 1135"/>
                <a:gd name="T25" fmla="*/ 1512 h 1512"/>
                <a:gd name="T26" fmla="*/ 0 w 1135"/>
                <a:gd name="T27" fmla="*/ 1499 h 1512"/>
                <a:gd name="T28" fmla="*/ 0 w 1135"/>
                <a:gd name="T29" fmla="*/ 417 h 1512"/>
                <a:gd name="T30" fmla="*/ 0 w 1135"/>
                <a:gd name="T31" fmla="*/ 13 h 1512"/>
                <a:gd name="T32" fmla="*/ 0 w 1135"/>
                <a:gd name="T33" fmla="*/ 0 h 1512"/>
                <a:gd name="T34" fmla="*/ 1088 w 1135"/>
                <a:gd name="T35" fmla="*/ 1465 h 1512"/>
                <a:gd name="T36" fmla="*/ 1088 w 1135"/>
                <a:gd name="T37" fmla="*/ 302 h 1512"/>
                <a:gd name="T38" fmla="*/ 832 w 1135"/>
                <a:gd name="T39" fmla="*/ 302 h 1512"/>
                <a:gd name="T40" fmla="*/ 832 w 1135"/>
                <a:gd name="T41" fmla="*/ 46 h 1512"/>
                <a:gd name="T42" fmla="*/ 46 w 1135"/>
                <a:gd name="T43" fmla="*/ 46 h 1512"/>
                <a:gd name="T44" fmla="*/ 46 w 1135"/>
                <a:gd name="T45" fmla="*/ 63 h 1512"/>
                <a:gd name="T46" fmla="*/ 46 w 1135"/>
                <a:gd name="T47" fmla="*/ 1449 h 1512"/>
                <a:gd name="T48" fmla="*/ 63 w 1135"/>
                <a:gd name="T49" fmla="*/ 1465 h 1512"/>
                <a:gd name="T50" fmla="*/ 1075 w 1135"/>
                <a:gd name="T51" fmla="*/ 1465 h 1512"/>
                <a:gd name="T52" fmla="*/ 1088 w 1135"/>
                <a:gd name="T53" fmla="*/ 1465 h 1512"/>
                <a:gd name="T54" fmla="*/ 1059 w 1135"/>
                <a:gd name="T55" fmla="*/ 256 h 1512"/>
                <a:gd name="T56" fmla="*/ 879 w 1135"/>
                <a:gd name="T57" fmla="*/ 78 h 1512"/>
                <a:gd name="T58" fmla="*/ 879 w 1135"/>
                <a:gd name="T59" fmla="*/ 256 h 1512"/>
                <a:gd name="T60" fmla="*/ 1059 w 1135"/>
                <a:gd name="T61" fmla="*/ 256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5" h="1512">
                  <a:moveTo>
                    <a:pt x="0" y="0"/>
                  </a:moveTo>
                  <a:cubicBezTo>
                    <a:pt x="36" y="0"/>
                    <a:pt x="70" y="0"/>
                    <a:pt x="103" y="0"/>
                  </a:cubicBezTo>
                  <a:cubicBezTo>
                    <a:pt x="353" y="0"/>
                    <a:pt x="602" y="0"/>
                    <a:pt x="852" y="0"/>
                  </a:cubicBezTo>
                  <a:cubicBezTo>
                    <a:pt x="861" y="0"/>
                    <a:pt x="867" y="2"/>
                    <a:pt x="873" y="8"/>
                  </a:cubicBezTo>
                  <a:cubicBezTo>
                    <a:pt x="958" y="92"/>
                    <a:pt x="1043" y="176"/>
                    <a:pt x="1128" y="260"/>
                  </a:cubicBezTo>
                  <a:cubicBezTo>
                    <a:pt x="1132" y="264"/>
                    <a:pt x="1135" y="271"/>
                    <a:pt x="1135" y="276"/>
                  </a:cubicBezTo>
                  <a:cubicBezTo>
                    <a:pt x="1135" y="627"/>
                    <a:pt x="1135" y="977"/>
                    <a:pt x="1135" y="1328"/>
                  </a:cubicBezTo>
                  <a:cubicBezTo>
                    <a:pt x="1135" y="1382"/>
                    <a:pt x="1135" y="1437"/>
                    <a:pt x="1135" y="1492"/>
                  </a:cubicBezTo>
                  <a:cubicBezTo>
                    <a:pt x="1135" y="1498"/>
                    <a:pt x="1135" y="1504"/>
                    <a:pt x="1135" y="1511"/>
                  </a:cubicBezTo>
                  <a:cubicBezTo>
                    <a:pt x="1130" y="1511"/>
                    <a:pt x="1125" y="1511"/>
                    <a:pt x="1121" y="1511"/>
                  </a:cubicBezTo>
                  <a:cubicBezTo>
                    <a:pt x="1068" y="1511"/>
                    <a:pt x="1014" y="1511"/>
                    <a:pt x="961" y="1511"/>
                  </a:cubicBezTo>
                  <a:cubicBezTo>
                    <a:pt x="714" y="1511"/>
                    <a:pt x="467" y="1511"/>
                    <a:pt x="220" y="1511"/>
                  </a:cubicBezTo>
                  <a:cubicBezTo>
                    <a:pt x="151" y="1511"/>
                    <a:pt x="82" y="1511"/>
                    <a:pt x="12" y="1512"/>
                  </a:cubicBezTo>
                  <a:cubicBezTo>
                    <a:pt x="2" y="1512"/>
                    <a:pt x="0" y="1508"/>
                    <a:pt x="0" y="1499"/>
                  </a:cubicBezTo>
                  <a:cubicBezTo>
                    <a:pt x="0" y="1138"/>
                    <a:pt x="0" y="778"/>
                    <a:pt x="0" y="417"/>
                  </a:cubicBezTo>
                  <a:cubicBezTo>
                    <a:pt x="0" y="283"/>
                    <a:pt x="0" y="148"/>
                    <a:pt x="0" y="13"/>
                  </a:cubicBezTo>
                  <a:cubicBezTo>
                    <a:pt x="0" y="9"/>
                    <a:pt x="0" y="5"/>
                    <a:pt x="0" y="0"/>
                  </a:cubicBezTo>
                  <a:close/>
                  <a:moveTo>
                    <a:pt x="1088" y="1465"/>
                  </a:moveTo>
                  <a:cubicBezTo>
                    <a:pt x="1088" y="1077"/>
                    <a:pt x="1088" y="690"/>
                    <a:pt x="1088" y="302"/>
                  </a:cubicBezTo>
                  <a:cubicBezTo>
                    <a:pt x="1002" y="302"/>
                    <a:pt x="918" y="302"/>
                    <a:pt x="832" y="302"/>
                  </a:cubicBezTo>
                  <a:cubicBezTo>
                    <a:pt x="832" y="216"/>
                    <a:pt x="832" y="132"/>
                    <a:pt x="832" y="46"/>
                  </a:cubicBezTo>
                  <a:cubicBezTo>
                    <a:pt x="570" y="46"/>
                    <a:pt x="309" y="46"/>
                    <a:pt x="46" y="46"/>
                  </a:cubicBezTo>
                  <a:cubicBezTo>
                    <a:pt x="46" y="52"/>
                    <a:pt x="46" y="58"/>
                    <a:pt x="46" y="63"/>
                  </a:cubicBezTo>
                  <a:cubicBezTo>
                    <a:pt x="46" y="525"/>
                    <a:pt x="46" y="987"/>
                    <a:pt x="46" y="1449"/>
                  </a:cubicBezTo>
                  <a:cubicBezTo>
                    <a:pt x="46" y="1468"/>
                    <a:pt x="45" y="1465"/>
                    <a:pt x="63" y="1465"/>
                  </a:cubicBezTo>
                  <a:cubicBezTo>
                    <a:pt x="400" y="1465"/>
                    <a:pt x="738" y="1465"/>
                    <a:pt x="1075" y="1465"/>
                  </a:cubicBezTo>
                  <a:cubicBezTo>
                    <a:pt x="1079" y="1465"/>
                    <a:pt x="1083" y="1465"/>
                    <a:pt x="1088" y="1465"/>
                  </a:cubicBezTo>
                  <a:close/>
                  <a:moveTo>
                    <a:pt x="1059" y="256"/>
                  </a:moveTo>
                  <a:cubicBezTo>
                    <a:pt x="998" y="196"/>
                    <a:pt x="939" y="138"/>
                    <a:pt x="879" y="78"/>
                  </a:cubicBezTo>
                  <a:cubicBezTo>
                    <a:pt x="879" y="140"/>
                    <a:pt x="879" y="198"/>
                    <a:pt x="879" y="256"/>
                  </a:cubicBezTo>
                  <a:cubicBezTo>
                    <a:pt x="938" y="256"/>
                    <a:pt x="997" y="256"/>
                    <a:pt x="1059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B8AD8626-DC63-4671-BA71-838139AD0B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4891" y="6951540"/>
              <a:ext cx="154410" cy="779401"/>
            </a:xfrm>
            <a:custGeom>
              <a:avLst/>
              <a:gdLst>
                <a:gd name="T0" fmla="*/ 216 w 261"/>
                <a:gd name="T1" fmla="*/ 499 h 1319"/>
                <a:gd name="T2" fmla="*/ 170 w 261"/>
                <a:gd name="T3" fmla="*/ 263 h 1319"/>
                <a:gd name="T4" fmla="*/ 166 w 261"/>
                <a:gd name="T5" fmla="*/ 280 h 1319"/>
                <a:gd name="T6" fmla="*/ 166 w 261"/>
                <a:gd name="T7" fmla="*/ 1158 h 1319"/>
                <a:gd name="T8" fmla="*/ 100 w 261"/>
                <a:gd name="T9" fmla="*/ 1311 h 1319"/>
                <a:gd name="T10" fmla="*/ 55 w 261"/>
                <a:gd name="T11" fmla="*/ 1230 h 1319"/>
                <a:gd name="T12" fmla="*/ 27 w 261"/>
                <a:gd name="T13" fmla="*/ 280 h 1319"/>
                <a:gd name="T14" fmla="*/ 0 w 261"/>
                <a:gd name="T15" fmla="*/ 263 h 1319"/>
                <a:gd name="T16" fmla="*/ 19 w 261"/>
                <a:gd name="T17" fmla="*/ 217 h 1319"/>
                <a:gd name="T18" fmla="*/ 27 w 261"/>
                <a:gd name="T19" fmla="*/ 177 h 1319"/>
                <a:gd name="T20" fmla="*/ 0 w 261"/>
                <a:gd name="T21" fmla="*/ 131 h 1319"/>
                <a:gd name="T22" fmla="*/ 27 w 261"/>
                <a:gd name="T23" fmla="*/ 78 h 1319"/>
                <a:gd name="T24" fmla="*/ 117 w 261"/>
                <a:gd name="T25" fmla="*/ 9 h 1319"/>
                <a:gd name="T26" fmla="*/ 166 w 261"/>
                <a:gd name="T27" fmla="*/ 118 h 1319"/>
                <a:gd name="T28" fmla="*/ 250 w 261"/>
                <a:gd name="T29" fmla="*/ 131 h 1319"/>
                <a:gd name="T30" fmla="*/ 261 w 261"/>
                <a:gd name="T31" fmla="*/ 499 h 1319"/>
                <a:gd name="T32" fmla="*/ 73 w 261"/>
                <a:gd name="T33" fmla="*/ 279 h 1319"/>
                <a:gd name="T34" fmla="*/ 96 w 261"/>
                <a:gd name="T35" fmla="*/ 1209 h 1319"/>
                <a:gd name="T36" fmla="*/ 120 w 261"/>
                <a:gd name="T37" fmla="*/ 1138 h 1319"/>
                <a:gd name="T38" fmla="*/ 120 w 261"/>
                <a:gd name="T39" fmla="*/ 275 h 1319"/>
                <a:gd name="T40" fmla="*/ 73 w 261"/>
                <a:gd name="T41" fmla="*/ 263 h 1319"/>
                <a:gd name="T42" fmla="*/ 121 w 261"/>
                <a:gd name="T43" fmla="*/ 77 h 1319"/>
                <a:gd name="T44" fmla="*/ 89 w 261"/>
                <a:gd name="T45" fmla="*/ 53 h 1319"/>
                <a:gd name="T46" fmla="*/ 72 w 261"/>
                <a:gd name="T47" fmla="*/ 122 h 1319"/>
                <a:gd name="T48" fmla="*/ 121 w 261"/>
                <a:gd name="T49" fmla="*/ 130 h 1319"/>
                <a:gd name="T50" fmla="*/ 166 w 261"/>
                <a:gd name="T51" fmla="*/ 209 h 1319"/>
                <a:gd name="T52" fmla="*/ 208 w 261"/>
                <a:gd name="T53" fmla="*/ 217 h 1319"/>
                <a:gd name="T54" fmla="*/ 216 w 261"/>
                <a:gd name="T55" fmla="*/ 184 h 1319"/>
                <a:gd name="T56" fmla="*/ 166 w 261"/>
                <a:gd name="T57" fmla="*/ 177 h 1319"/>
                <a:gd name="T58" fmla="*/ 73 w 261"/>
                <a:gd name="T59" fmla="*/ 177 h 1319"/>
                <a:gd name="T60" fmla="*/ 81 w 261"/>
                <a:gd name="T61" fmla="*/ 217 h 1319"/>
                <a:gd name="T62" fmla="*/ 120 w 261"/>
                <a:gd name="T63" fmla="*/ 20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1" h="1319">
                  <a:moveTo>
                    <a:pt x="261" y="499"/>
                  </a:moveTo>
                  <a:cubicBezTo>
                    <a:pt x="246" y="499"/>
                    <a:pt x="232" y="499"/>
                    <a:pt x="216" y="499"/>
                  </a:cubicBezTo>
                  <a:cubicBezTo>
                    <a:pt x="216" y="420"/>
                    <a:pt x="216" y="342"/>
                    <a:pt x="216" y="263"/>
                  </a:cubicBezTo>
                  <a:cubicBezTo>
                    <a:pt x="200" y="263"/>
                    <a:pt x="185" y="263"/>
                    <a:pt x="170" y="263"/>
                  </a:cubicBezTo>
                  <a:cubicBezTo>
                    <a:pt x="169" y="263"/>
                    <a:pt x="166" y="266"/>
                    <a:pt x="166" y="268"/>
                  </a:cubicBezTo>
                  <a:cubicBezTo>
                    <a:pt x="165" y="272"/>
                    <a:pt x="166" y="276"/>
                    <a:pt x="166" y="280"/>
                  </a:cubicBezTo>
                  <a:cubicBezTo>
                    <a:pt x="166" y="508"/>
                    <a:pt x="166" y="735"/>
                    <a:pt x="166" y="962"/>
                  </a:cubicBezTo>
                  <a:cubicBezTo>
                    <a:pt x="166" y="1027"/>
                    <a:pt x="166" y="1092"/>
                    <a:pt x="166" y="1158"/>
                  </a:cubicBezTo>
                  <a:cubicBezTo>
                    <a:pt x="165" y="1165"/>
                    <a:pt x="164" y="1173"/>
                    <a:pt x="161" y="1179"/>
                  </a:cubicBezTo>
                  <a:cubicBezTo>
                    <a:pt x="141" y="1223"/>
                    <a:pt x="121" y="1267"/>
                    <a:pt x="100" y="1311"/>
                  </a:cubicBezTo>
                  <a:cubicBezTo>
                    <a:pt x="99" y="1313"/>
                    <a:pt x="98" y="1315"/>
                    <a:pt x="96" y="1319"/>
                  </a:cubicBezTo>
                  <a:cubicBezTo>
                    <a:pt x="82" y="1288"/>
                    <a:pt x="70" y="1258"/>
                    <a:pt x="55" y="1230"/>
                  </a:cubicBezTo>
                  <a:cubicBezTo>
                    <a:pt x="32" y="1189"/>
                    <a:pt x="26" y="1146"/>
                    <a:pt x="26" y="1099"/>
                  </a:cubicBezTo>
                  <a:cubicBezTo>
                    <a:pt x="27" y="826"/>
                    <a:pt x="27" y="553"/>
                    <a:pt x="27" y="280"/>
                  </a:cubicBezTo>
                  <a:cubicBezTo>
                    <a:pt x="27" y="275"/>
                    <a:pt x="27" y="270"/>
                    <a:pt x="27" y="263"/>
                  </a:cubicBezTo>
                  <a:cubicBezTo>
                    <a:pt x="17" y="263"/>
                    <a:pt x="9" y="263"/>
                    <a:pt x="0" y="263"/>
                  </a:cubicBezTo>
                  <a:cubicBezTo>
                    <a:pt x="0" y="247"/>
                    <a:pt x="0" y="233"/>
                    <a:pt x="0" y="217"/>
                  </a:cubicBezTo>
                  <a:cubicBezTo>
                    <a:pt x="6" y="217"/>
                    <a:pt x="12" y="217"/>
                    <a:pt x="19" y="217"/>
                  </a:cubicBezTo>
                  <a:cubicBezTo>
                    <a:pt x="24" y="217"/>
                    <a:pt x="27" y="215"/>
                    <a:pt x="27" y="209"/>
                  </a:cubicBezTo>
                  <a:cubicBezTo>
                    <a:pt x="26" y="199"/>
                    <a:pt x="27" y="189"/>
                    <a:pt x="27" y="177"/>
                  </a:cubicBezTo>
                  <a:cubicBezTo>
                    <a:pt x="17" y="177"/>
                    <a:pt x="9" y="177"/>
                    <a:pt x="0" y="177"/>
                  </a:cubicBezTo>
                  <a:cubicBezTo>
                    <a:pt x="0" y="161"/>
                    <a:pt x="0" y="147"/>
                    <a:pt x="0" y="131"/>
                  </a:cubicBezTo>
                  <a:cubicBezTo>
                    <a:pt x="8" y="131"/>
                    <a:pt x="17" y="131"/>
                    <a:pt x="27" y="131"/>
                  </a:cubicBezTo>
                  <a:cubicBezTo>
                    <a:pt x="27" y="112"/>
                    <a:pt x="27" y="95"/>
                    <a:pt x="27" y="78"/>
                  </a:cubicBezTo>
                  <a:cubicBezTo>
                    <a:pt x="27" y="61"/>
                    <a:pt x="31" y="45"/>
                    <a:pt x="42" y="32"/>
                  </a:cubicBezTo>
                  <a:cubicBezTo>
                    <a:pt x="61" y="9"/>
                    <a:pt x="91" y="0"/>
                    <a:pt x="117" y="9"/>
                  </a:cubicBezTo>
                  <a:cubicBezTo>
                    <a:pt x="146" y="19"/>
                    <a:pt x="165" y="43"/>
                    <a:pt x="166" y="73"/>
                  </a:cubicBezTo>
                  <a:cubicBezTo>
                    <a:pt x="166" y="88"/>
                    <a:pt x="166" y="103"/>
                    <a:pt x="166" y="118"/>
                  </a:cubicBezTo>
                  <a:cubicBezTo>
                    <a:pt x="165" y="128"/>
                    <a:pt x="168" y="131"/>
                    <a:pt x="178" y="131"/>
                  </a:cubicBezTo>
                  <a:cubicBezTo>
                    <a:pt x="202" y="130"/>
                    <a:pt x="226" y="131"/>
                    <a:pt x="250" y="131"/>
                  </a:cubicBezTo>
                  <a:cubicBezTo>
                    <a:pt x="254" y="131"/>
                    <a:pt x="257" y="131"/>
                    <a:pt x="261" y="131"/>
                  </a:cubicBezTo>
                  <a:cubicBezTo>
                    <a:pt x="261" y="254"/>
                    <a:pt x="261" y="375"/>
                    <a:pt x="261" y="499"/>
                  </a:cubicBezTo>
                  <a:close/>
                  <a:moveTo>
                    <a:pt x="73" y="263"/>
                  </a:moveTo>
                  <a:cubicBezTo>
                    <a:pt x="73" y="269"/>
                    <a:pt x="73" y="274"/>
                    <a:pt x="73" y="279"/>
                  </a:cubicBezTo>
                  <a:cubicBezTo>
                    <a:pt x="73" y="564"/>
                    <a:pt x="73" y="849"/>
                    <a:pt x="72" y="1134"/>
                  </a:cubicBezTo>
                  <a:cubicBezTo>
                    <a:pt x="72" y="1162"/>
                    <a:pt x="86" y="1183"/>
                    <a:pt x="96" y="1209"/>
                  </a:cubicBezTo>
                  <a:cubicBezTo>
                    <a:pt x="102" y="1197"/>
                    <a:pt x="106" y="1188"/>
                    <a:pt x="111" y="1179"/>
                  </a:cubicBezTo>
                  <a:cubicBezTo>
                    <a:pt x="118" y="1166"/>
                    <a:pt x="120" y="1153"/>
                    <a:pt x="120" y="1138"/>
                  </a:cubicBezTo>
                  <a:cubicBezTo>
                    <a:pt x="119" y="1092"/>
                    <a:pt x="120" y="1047"/>
                    <a:pt x="120" y="1001"/>
                  </a:cubicBezTo>
                  <a:cubicBezTo>
                    <a:pt x="120" y="759"/>
                    <a:pt x="120" y="517"/>
                    <a:pt x="120" y="275"/>
                  </a:cubicBezTo>
                  <a:cubicBezTo>
                    <a:pt x="120" y="271"/>
                    <a:pt x="120" y="267"/>
                    <a:pt x="120" y="263"/>
                  </a:cubicBezTo>
                  <a:cubicBezTo>
                    <a:pt x="104" y="263"/>
                    <a:pt x="89" y="263"/>
                    <a:pt x="73" y="263"/>
                  </a:cubicBezTo>
                  <a:close/>
                  <a:moveTo>
                    <a:pt x="121" y="130"/>
                  </a:moveTo>
                  <a:cubicBezTo>
                    <a:pt x="121" y="112"/>
                    <a:pt x="121" y="94"/>
                    <a:pt x="121" y="77"/>
                  </a:cubicBezTo>
                  <a:cubicBezTo>
                    <a:pt x="121" y="70"/>
                    <a:pt x="120" y="64"/>
                    <a:pt x="113" y="59"/>
                  </a:cubicBezTo>
                  <a:cubicBezTo>
                    <a:pt x="106" y="53"/>
                    <a:pt x="98" y="50"/>
                    <a:pt x="89" y="53"/>
                  </a:cubicBezTo>
                  <a:cubicBezTo>
                    <a:pt x="80" y="56"/>
                    <a:pt x="74" y="63"/>
                    <a:pt x="73" y="73"/>
                  </a:cubicBezTo>
                  <a:cubicBezTo>
                    <a:pt x="72" y="89"/>
                    <a:pt x="72" y="106"/>
                    <a:pt x="72" y="122"/>
                  </a:cubicBezTo>
                  <a:cubicBezTo>
                    <a:pt x="72" y="125"/>
                    <a:pt x="76" y="130"/>
                    <a:pt x="79" y="130"/>
                  </a:cubicBezTo>
                  <a:cubicBezTo>
                    <a:pt x="92" y="131"/>
                    <a:pt x="105" y="130"/>
                    <a:pt x="121" y="130"/>
                  </a:cubicBezTo>
                  <a:close/>
                  <a:moveTo>
                    <a:pt x="166" y="177"/>
                  </a:moveTo>
                  <a:cubicBezTo>
                    <a:pt x="166" y="189"/>
                    <a:pt x="165" y="199"/>
                    <a:pt x="166" y="209"/>
                  </a:cubicBezTo>
                  <a:cubicBezTo>
                    <a:pt x="166" y="212"/>
                    <a:pt x="171" y="216"/>
                    <a:pt x="174" y="216"/>
                  </a:cubicBezTo>
                  <a:cubicBezTo>
                    <a:pt x="185" y="217"/>
                    <a:pt x="197" y="216"/>
                    <a:pt x="208" y="217"/>
                  </a:cubicBezTo>
                  <a:cubicBezTo>
                    <a:pt x="214" y="217"/>
                    <a:pt x="216" y="214"/>
                    <a:pt x="216" y="208"/>
                  </a:cubicBezTo>
                  <a:cubicBezTo>
                    <a:pt x="216" y="200"/>
                    <a:pt x="217" y="192"/>
                    <a:pt x="216" y="184"/>
                  </a:cubicBezTo>
                  <a:cubicBezTo>
                    <a:pt x="216" y="181"/>
                    <a:pt x="212" y="177"/>
                    <a:pt x="209" y="177"/>
                  </a:cubicBezTo>
                  <a:cubicBezTo>
                    <a:pt x="195" y="176"/>
                    <a:pt x="181" y="177"/>
                    <a:pt x="166" y="177"/>
                  </a:cubicBezTo>
                  <a:close/>
                  <a:moveTo>
                    <a:pt x="120" y="177"/>
                  </a:moveTo>
                  <a:cubicBezTo>
                    <a:pt x="104" y="177"/>
                    <a:pt x="89" y="177"/>
                    <a:pt x="73" y="177"/>
                  </a:cubicBezTo>
                  <a:cubicBezTo>
                    <a:pt x="73" y="189"/>
                    <a:pt x="72" y="200"/>
                    <a:pt x="73" y="211"/>
                  </a:cubicBezTo>
                  <a:cubicBezTo>
                    <a:pt x="73" y="213"/>
                    <a:pt x="78" y="216"/>
                    <a:pt x="81" y="217"/>
                  </a:cubicBezTo>
                  <a:cubicBezTo>
                    <a:pt x="91" y="217"/>
                    <a:pt x="101" y="217"/>
                    <a:pt x="112" y="217"/>
                  </a:cubicBezTo>
                  <a:cubicBezTo>
                    <a:pt x="117" y="217"/>
                    <a:pt x="120" y="215"/>
                    <a:pt x="120" y="209"/>
                  </a:cubicBezTo>
                  <a:cubicBezTo>
                    <a:pt x="120" y="199"/>
                    <a:pt x="120" y="189"/>
                    <a:pt x="120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836C5AB-D895-4834-BD3B-9F364AF3A4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7449" y="7071636"/>
              <a:ext cx="502444" cy="501219"/>
            </a:xfrm>
            <a:custGeom>
              <a:avLst/>
              <a:gdLst>
                <a:gd name="T0" fmla="*/ 545 w 850"/>
                <a:gd name="T1" fmla="*/ 773 h 849"/>
                <a:gd name="T2" fmla="*/ 495 w 850"/>
                <a:gd name="T3" fmla="*/ 790 h 849"/>
                <a:gd name="T4" fmla="*/ 355 w 850"/>
                <a:gd name="T5" fmla="*/ 837 h 849"/>
                <a:gd name="T6" fmla="*/ 319 w 850"/>
                <a:gd name="T7" fmla="*/ 766 h 849"/>
                <a:gd name="T8" fmla="*/ 152 w 850"/>
                <a:gd name="T9" fmla="*/ 758 h 849"/>
                <a:gd name="T10" fmla="*/ 163 w 850"/>
                <a:gd name="T11" fmla="*/ 667 h 849"/>
                <a:gd name="T12" fmla="*/ 22 w 850"/>
                <a:gd name="T13" fmla="*/ 577 h 849"/>
                <a:gd name="T14" fmla="*/ 80 w 850"/>
                <a:gd name="T15" fmla="*/ 517 h 849"/>
                <a:gd name="T16" fmla="*/ 1 w 850"/>
                <a:gd name="T17" fmla="*/ 494 h 849"/>
                <a:gd name="T18" fmla="*/ 10 w 850"/>
                <a:gd name="T19" fmla="*/ 354 h 849"/>
                <a:gd name="T20" fmla="*/ 84 w 850"/>
                <a:gd name="T21" fmla="*/ 320 h 849"/>
                <a:gd name="T22" fmla="*/ 92 w 850"/>
                <a:gd name="T23" fmla="*/ 152 h 849"/>
                <a:gd name="T24" fmla="*/ 170 w 850"/>
                <a:gd name="T25" fmla="*/ 175 h 849"/>
                <a:gd name="T26" fmla="*/ 152 w 850"/>
                <a:gd name="T27" fmla="*/ 92 h 849"/>
                <a:gd name="T28" fmla="*/ 320 w 850"/>
                <a:gd name="T29" fmla="*/ 84 h 849"/>
                <a:gd name="T30" fmla="*/ 355 w 850"/>
                <a:gd name="T31" fmla="*/ 8 h 849"/>
                <a:gd name="T32" fmla="*/ 495 w 850"/>
                <a:gd name="T33" fmla="*/ 2 h 849"/>
                <a:gd name="T34" fmla="*/ 531 w 850"/>
                <a:gd name="T35" fmla="*/ 84 h 849"/>
                <a:gd name="T36" fmla="*/ 699 w 850"/>
                <a:gd name="T37" fmla="*/ 92 h 849"/>
                <a:gd name="T38" fmla="*/ 686 w 850"/>
                <a:gd name="T39" fmla="*/ 181 h 849"/>
                <a:gd name="T40" fmla="*/ 828 w 850"/>
                <a:gd name="T41" fmla="*/ 273 h 849"/>
                <a:gd name="T42" fmla="*/ 771 w 850"/>
                <a:gd name="T43" fmla="*/ 335 h 849"/>
                <a:gd name="T44" fmla="*/ 850 w 850"/>
                <a:gd name="T45" fmla="*/ 495 h 849"/>
                <a:gd name="T46" fmla="*/ 771 w 850"/>
                <a:gd name="T47" fmla="*/ 543 h 849"/>
                <a:gd name="T48" fmla="*/ 707 w 850"/>
                <a:gd name="T49" fmla="*/ 668 h 849"/>
                <a:gd name="T50" fmla="*/ 671 w 850"/>
                <a:gd name="T51" fmla="*/ 709 h 849"/>
                <a:gd name="T52" fmla="*/ 215 w 850"/>
                <a:gd name="T53" fmla="*/ 741 h 849"/>
                <a:gd name="T54" fmla="*/ 401 w 850"/>
                <a:gd name="T55" fmla="*/ 739 h 849"/>
                <a:gd name="T56" fmla="*/ 450 w 850"/>
                <a:gd name="T57" fmla="*/ 804 h 849"/>
                <a:gd name="T58" fmla="*/ 594 w 850"/>
                <a:gd name="T59" fmla="*/ 765 h 849"/>
                <a:gd name="T60" fmla="*/ 685 w 850"/>
                <a:gd name="T61" fmla="*/ 603 h 849"/>
                <a:gd name="T62" fmla="*/ 709 w 850"/>
                <a:gd name="T63" fmla="*/ 561 h 849"/>
                <a:gd name="T64" fmla="*/ 805 w 850"/>
                <a:gd name="T65" fmla="*/ 413 h 849"/>
                <a:gd name="T66" fmla="*/ 711 w 850"/>
                <a:gd name="T67" fmla="*/ 303 h 849"/>
                <a:gd name="T68" fmla="*/ 741 w 850"/>
                <a:gd name="T69" fmla="*/ 215 h 849"/>
                <a:gd name="T70" fmla="*/ 636 w 850"/>
                <a:gd name="T71" fmla="*/ 109 h 849"/>
                <a:gd name="T72" fmla="*/ 551 w 850"/>
                <a:gd name="T73" fmla="*/ 141 h 849"/>
                <a:gd name="T74" fmla="*/ 450 w 850"/>
                <a:gd name="T75" fmla="*/ 57 h 849"/>
                <a:gd name="T76" fmla="*/ 401 w 850"/>
                <a:gd name="T77" fmla="*/ 57 h 849"/>
                <a:gd name="T78" fmla="*/ 257 w 850"/>
                <a:gd name="T79" fmla="*/ 85 h 849"/>
                <a:gd name="T80" fmla="*/ 166 w 850"/>
                <a:gd name="T81" fmla="*/ 247 h 849"/>
                <a:gd name="T82" fmla="*/ 96 w 850"/>
                <a:gd name="T83" fmla="*/ 263 h 849"/>
                <a:gd name="T84" fmla="*/ 120 w 850"/>
                <a:gd name="T85" fmla="*/ 368 h 849"/>
                <a:gd name="T86" fmla="*/ 46 w 850"/>
                <a:gd name="T87" fmla="*/ 410 h 849"/>
                <a:gd name="T88" fmla="*/ 106 w 850"/>
                <a:gd name="T89" fmla="*/ 449 h 849"/>
                <a:gd name="T90" fmla="*/ 143 w 850"/>
                <a:gd name="T91" fmla="*/ 560 h 849"/>
                <a:gd name="T92" fmla="*/ 166 w 850"/>
                <a:gd name="T93" fmla="*/ 603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0" h="849">
                  <a:moveTo>
                    <a:pt x="698" y="758"/>
                  </a:moveTo>
                  <a:cubicBezTo>
                    <a:pt x="657" y="782"/>
                    <a:pt x="618" y="805"/>
                    <a:pt x="577" y="828"/>
                  </a:cubicBezTo>
                  <a:cubicBezTo>
                    <a:pt x="566" y="810"/>
                    <a:pt x="555" y="792"/>
                    <a:pt x="545" y="773"/>
                  </a:cubicBezTo>
                  <a:cubicBezTo>
                    <a:pt x="541" y="765"/>
                    <a:pt x="537" y="763"/>
                    <a:pt x="529" y="767"/>
                  </a:cubicBezTo>
                  <a:cubicBezTo>
                    <a:pt x="523" y="769"/>
                    <a:pt x="516" y="771"/>
                    <a:pt x="510" y="772"/>
                  </a:cubicBezTo>
                  <a:cubicBezTo>
                    <a:pt x="498" y="773"/>
                    <a:pt x="495" y="778"/>
                    <a:pt x="495" y="790"/>
                  </a:cubicBezTo>
                  <a:cubicBezTo>
                    <a:pt x="496" y="809"/>
                    <a:pt x="495" y="829"/>
                    <a:pt x="495" y="849"/>
                  </a:cubicBezTo>
                  <a:cubicBezTo>
                    <a:pt x="449" y="849"/>
                    <a:pt x="403" y="849"/>
                    <a:pt x="355" y="849"/>
                  </a:cubicBezTo>
                  <a:cubicBezTo>
                    <a:pt x="355" y="845"/>
                    <a:pt x="355" y="841"/>
                    <a:pt x="355" y="837"/>
                  </a:cubicBezTo>
                  <a:cubicBezTo>
                    <a:pt x="355" y="819"/>
                    <a:pt x="354" y="801"/>
                    <a:pt x="355" y="784"/>
                  </a:cubicBezTo>
                  <a:cubicBezTo>
                    <a:pt x="355" y="777"/>
                    <a:pt x="353" y="774"/>
                    <a:pt x="347" y="773"/>
                  </a:cubicBezTo>
                  <a:cubicBezTo>
                    <a:pt x="337" y="771"/>
                    <a:pt x="328" y="769"/>
                    <a:pt x="319" y="766"/>
                  </a:cubicBezTo>
                  <a:cubicBezTo>
                    <a:pt x="313" y="764"/>
                    <a:pt x="310" y="765"/>
                    <a:pt x="307" y="771"/>
                  </a:cubicBezTo>
                  <a:cubicBezTo>
                    <a:pt x="296" y="790"/>
                    <a:pt x="285" y="808"/>
                    <a:pt x="274" y="828"/>
                  </a:cubicBezTo>
                  <a:cubicBezTo>
                    <a:pt x="233" y="805"/>
                    <a:pt x="193" y="782"/>
                    <a:pt x="152" y="758"/>
                  </a:cubicBezTo>
                  <a:cubicBezTo>
                    <a:pt x="163" y="739"/>
                    <a:pt x="174" y="720"/>
                    <a:pt x="185" y="701"/>
                  </a:cubicBezTo>
                  <a:cubicBezTo>
                    <a:pt x="188" y="695"/>
                    <a:pt x="189" y="691"/>
                    <a:pt x="183" y="687"/>
                  </a:cubicBezTo>
                  <a:cubicBezTo>
                    <a:pt x="176" y="681"/>
                    <a:pt x="169" y="674"/>
                    <a:pt x="163" y="667"/>
                  </a:cubicBezTo>
                  <a:cubicBezTo>
                    <a:pt x="159" y="662"/>
                    <a:pt x="156" y="662"/>
                    <a:pt x="150" y="665"/>
                  </a:cubicBezTo>
                  <a:cubicBezTo>
                    <a:pt x="131" y="676"/>
                    <a:pt x="112" y="687"/>
                    <a:pt x="92" y="698"/>
                  </a:cubicBezTo>
                  <a:cubicBezTo>
                    <a:pt x="69" y="658"/>
                    <a:pt x="46" y="618"/>
                    <a:pt x="22" y="577"/>
                  </a:cubicBezTo>
                  <a:cubicBezTo>
                    <a:pt x="41" y="566"/>
                    <a:pt x="59" y="555"/>
                    <a:pt x="77" y="545"/>
                  </a:cubicBezTo>
                  <a:cubicBezTo>
                    <a:pt x="85" y="541"/>
                    <a:pt x="87" y="536"/>
                    <a:pt x="84" y="528"/>
                  </a:cubicBezTo>
                  <a:cubicBezTo>
                    <a:pt x="82" y="525"/>
                    <a:pt x="81" y="521"/>
                    <a:pt x="80" y="517"/>
                  </a:cubicBezTo>
                  <a:cubicBezTo>
                    <a:pt x="74" y="495"/>
                    <a:pt x="74" y="495"/>
                    <a:pt x="52" y="495"/>
                  </a:cubicBezTo>
                  <a:cubicBezTo>
                    <a:pt x="36" y="495"/>
                    <a:pt x="20" y="495"/>
                    <a:pt x="4" y="495"/>
                  </a:cubicBezTo>
                  <a:cubicBezTo>
                    <a:pt x="3" y="495"/>
                    <a:pt x="3" y="495"/>
                    <a:pt x="1" y="494"/>
                  </a:cubicBezTo>
                  <a:cubicBezTo>
                    <a:pt x="1" y="491"/>
                    <a:pt x="0" y="488"/>
                    <a:pt x="0" y="485"/>
                  </a:cubicBezTo>
                  <a:cubicBezTo>
                    <a:pt x="0" y="445"/>
                    <a:pt x="0" y="405"/>
                    <a:pt x="0" y="365"/>
                  </a:cubicBezTo>
                  <a:cubicBezTo>
                    <a:pt x="0" y="357"/>
                    <a:pt x="2" y="354"/>
                    <a:pt x="10" y="354"/>
                  </a:cubicBezTo>
                  <a:cubicBezTo>
                    <a:pt x="29" y="355"/>
                    <a:pt x="48" y="354"/>
                    <a:pt x="67" y="355"/>
                  </a:cubicBezTo>
                  <a:cubicBezTo>
                    <a:pt x="73" y="355"/>
                    <a:pt x="76" y="353"/>
                    <a:pt x="77" y="346"/>
                  </a:cubicBezTo>
                  <a:cubicBezTo>
                    <a:pt x="79" y="337"/>
                    <a:pt x="81" y="328"/>
                    <a:pt x="84" y="320"/>
                  </a:cubicBezTo>
                  <a:cubicBezTo>
                    <a:pt x="87" y="312"/>
                    <a:pt x="84" y="309"/>
                    <a:pt x="78" y="306"/>
                  </a:cubicBezTo>
                  <a:cubicBezTo>
                    <a:pt x="60" y="296"/>
                    <a:pt x="41" y="285"/>
                    <a:pt x="22" y="273"/>
                  </a:cubicBezTo>
                  <a:cubicBezTo>
                    <a:pt x="46" y="233"/>
                    <a:pt x="69" y="193"/>
                    <a:pt x="92" y="152"/>
                  </a:cubicBezTo>
                  <a:cubicBezTo>
                    <a:pt x="110" y="162"/>
                    <a:pt x="127" y="171"/>
                    <a:pt x="144" y="182"/>
                  </a:cubicBezTo>
                  <a:cubicBezTo>
                    <a:pt x="154" y="188"/>
                    <a:pt x="161" y="189"/>
                    <a:pt x="167" y="178"/>
                  </a:cubicBezTo>
                  <a:cubicBezTo>
                    <a:pt x="168" y="177"/>
                    <a:pt x="169" y="176"/>
                    <a:pt x="170" y="175"/>
                  </a:cubicBezTo>
                  <a:cubicBezTo>
                    <a:pt x="189" y="156"/>
                    <a:pt x="189" y="156"/>
                    <a:pt x="175" y="133"/>
                  </a:cubicBezTo>
                  <a:cubicBezTo>
                    <a:pt x="168" y="121"/>
                    <a:pt x="161" y="109"/>
                    <a:pt x="155" y="97"/>
                  </a:cubicBezTo>
                  <a:cubicBezTo>
                    <a:pt x="154" y="96"/>
                    <a:pt x="153" y="95"/>
                    <a:pt x="152" y="92"/>
                  </a:cubicBezTo>
                  <a:cubicBezTo>
                    <a:pt x="192" y="69"/>
                    <a:pt x="232" y="46"/>
                    <a:pt x="274" y="22"/>
                  </a:cubicBezTo>
                  <a:cubicBezTo>
                    <a:pt x="285" y="41"/>
                    <a:pt x="296" y="59"/>
                    <a:pt x="306" y="78"/>
                  </a:cubicBezTo>
                  <a:cubicBezTo>
                    <a:pt x="309" y="85"/>
                    <a:pt x="313" y="87"/>
                    <a:pt x="320" y="84"/>
                  </a:cubicBezTo>
                  <a:cubicBezTo>
                    <a:pt x="325" y="82"/>
                    <a:pt x="330" y="81"/>
                    <a:pt x="335" y="80"/>
                  </a:cubicBezTo>
                  <a:cubicBezTo>
                    <a:pt x="355" y="74"/>
                    <a:pt x="355" y="74"/>
                    <a:pt x="355" y="54"/>
                  </a:cubicBezTo>
                  <a:cubicBezTo>
                    <a:pt x="355" y="39"/>
                    <a:pt x="355" y="24"/>
                    <a:pt x="355" y="8"/>
                  </a:cubicBezTo>
                  <a:cubicBezTo>
                    <a:pt x="355" y="3"/>
                    <a:pt x="355" y="0"/>
                    <a:pt x="362" y="0"/>
                  </a:cubicBezTo>
                  <a:cubicBezTo>
                    <a:pt x="405" y="0"/>
                    <a:pt x="448" y="0"/>
                    <a:pt x="491" y="0"/>
                  </a:cubicBezTo>
                  <a:cubicBezTo>
                    <a:pt x="492" y="0"/>
                    <a:pt x="493" y="1"/>
                    <a:pt x="495" y="2"/>
                  </a:cubicBezTo>
                  <a:cubicBezTo>
                    <a:pt x="495" y="23"/>
                    <a:pt x="496" y="44"/>
                    <a:pt x="495" y="66"/>
                  </a:cubicBezTo>
                  <a:cubicBezTo>
                    <a:pt x="495" y="73"/>
                    <a:pt x="497" y="76"/>
                    <a:pt x="505" y="77"/>
                  </a:cubicBezTo>
                  <a:cubicBezTo>
                    <a:pt x="514" y="79"/>
                    <a:pt x="523" y="81"/>
                    <a:pt x="531" y="84"/>
                  </a:cubicBezTo>
                  <a:cubicBezTo>
                    <a:pt x="538" y="87"/>
                    <a:pt x="541" y="85"/>
                    <a:pt x="544" y="79"/>
                  </a:cubicBezTo>
                  <a:cubicBezTo>
                    <a:pt x="554" y="60"/>
                    <a:pt x="565" y="42"/>
                    <a:pt x="577" y="22"/>
                  </a:cubicBezTo>
                  <a:cubicBezTo>
                    <a:pt x="618" y="45"/>
                    <a:pt x="658" y="69"/>
                    <a:pt x="699" y="92"/>
                  </a:cubicBezTo>
                  <a:cubicBezTo>
                    <a:pt x="687" y="111"/>
                    <a:pt x="677" y="130"/>
                    <a:pt x="666" y="148"/>
                  </a:cubicBezTo>
                  <a:cubicBezTo>
                    <a:pt x="662" y="154"/>
                    <a:pt x="662" y="159"/>
                    <a:pt x="669" y="164"/>
                  </a:cubicBezTo>
                  <a:cubicBezTo>
                    <a:pt x="675" y="169"/>
                    <a:pt x="681" y="175"/>
                    <a:pt x="686" y="181"/>
                  </a:cubicBezTo>
                  <a:cubicBezTo>
                    <a:pt x="691" y="187"/>
                    <a:pt x="695" y="189"/>
                    <a:pt x="702" y="184"/>
                  </a:cubicBezTo>
                  <a:cubicBezTo>
                    <a:pt x="720" y="173"/>
                    <a:pt x="739" y="163"/>
                    <a:pt x="758" y="152"/>
                  </a:cubicBezTo>
                  <a:cubicBezTo>
                    <a:pt x="781" y="192"/>
                    <a:pt x="805" y="232"/>
                    <a:pt x="828" y="273"/>
                  </a:cubicBezTo>
                  <a:cubicBezTo>
                    <a:pt x="809" y="284"/>
                    <a:pt x="791" y="295"/>
                    <a:pt x="772" y="306"/>
                  </a:cubicBezTo>
                  <a:cubicBezTo>
                    <a:pt x="766" y="309"/>
                    <a:pt x="763" y="313"/>
                    <a:pt x="766" y="320"/>
                  </a:cubicBezTo>
                  <a:cubicBezTo>
                    <a:pt x="768" y="325"/>
                    <a:pt x="769" y="330"/>
                    <a:pt x="771" y="335"/>
                  </a:cubicBezTo>
                  <a:cubicBezTo>
                    <a:pt x="776" y="355"/>
                    <a:pt x="776" y="355"/>
                    <a:pt x="796" y="355"/>
                  </a:cubicBezTo>
                  <a:cubicBezTo>
                    <a:pt x="814" y="355"/>
                    <a:pt x="832" y="355"/>
                    <a:pt x="850" y="355"/>
                  </a:cubicBezTo>
                  <a:cubicBezTo>
                    <a:pt x="850" y="402"/>
                    <a:pt x="850" y="448"/>
                    <a:pt x="850" y="495"/>
                  </a:cubicBezTo>
                  <a:cubicBezTo>
                    <a:pt x="825" y="495"/>
                    <a:pt x="801" y="495"/>
                    <a:pt x="776" y="495"/>
                  </a:cubicBezTo>
                  <a:cubicBezTo>
                    <a:pt x="772" y="509"/>
                    <a:pt x="768" y="522"/>
                    <a:pt x="765" y="535"/>
                  </a:cubicBezTo>
                  <a:cubicBezTo>
                    <a:pt x="765" y="537"/>
                    <a:pt x="768" y="542"/>
                    <a:pt x="771" y="543"/>
                  </a:cubicBezTo>
                  <a:cubicBezTo>
                    <a:pt x="790" y="554"/>
                    <a:pt x="809" y="565"/>
                    <a:pt x="828" y="577"/>
                  </a:cubicBezTo>
                  <a:cubicBezTo>
                    <a:pt x="805" y="617"/>
                    <a:pt x="782" y="657"/>
                    <a:pt x="758" y="698"/>
                  </a:cubicBezTo>
                  <a:cubicBezTo>
                    <a:pt x="740" y="688"/>
                    <a:pt x="723" y="679"/>
                    <a:pt x="707" y="668"/>
                  </a:cubicBezTo>
                  <a:cubicBezTo>
                    <a:pt x="697" y="662"/>
                    <a:pt x="690" y="661"/>
                    <a:pt x="683" y="672"/>
                  </a:cubicBezTo>
                  <a:cubicBezTo>
                    <a:pt x="681" y="675"/>
                    <a:pt x="677" y="678"/>
                    <a:pt x="674" y="681"/>
                  </a:cubicBezTo>
                  <a:cubicBezTo>
                    <a:pt x="661" y="694"/>
                    <a:pt x="661" y="693"/>
                    <a:pt x="671" y="709"/>
                  </a:cubicBezTo>
                  <a:cubicBezTo>
                    <a:pt x="680" y="725"/>
                    <a:pt x="689" y="741"/>
                    <a:pt x="698" y="758"/>
                  </a:cubicBezTo>
                  <a:close/>
                  <a:moveTo>
                    <a:pt x="247" y="684"/>
                  </a:moveTo>
                  <a:cubicBezTo>
                    <a:pt x="237" y="702"/>
                    <a:pt x="226" y="721"/>
                    <a:pt x="215" y="741"/>
                  </a:cubicBezTo>
                  <a:cubicBezTo>
                    <a:pt x="229" y="750"/>
                    <a:pt x="243" y="757"/>
                    <a:pt x="257" y="765"/>
                  </a:cubicBezTo>
                  <a:cubicBezTo>
                    <a:pt x="268" y="745"/>
                    <a:pt x="280" y="726"/>
                    <a:pt x="289" y="709"/>
                  </a:cubicBezTo>
                  <a:cubicBezTo>
                    <a:pt x="327" y="719"/>
                    <a:pt x="363" y="729"/>
                    <a:pt x="401" y="739"/>
                  </a:cubicBezTo>
                  <a:cubicBezTo>
                    <a:pt x="401" y="756"/>
                    <a:pt x="401" y="776"/>
                    <a:pt x="401" y="795"/>
                  </a:cubicBezTo>
                  <a:cubicBezTo>
                    <a:pt x="401" y="798"/>
                    <a:pt x="404" y="804"/>
                    <a:pt x="406" y="804"/>
                  </a:cubicBezTo>
                  <a:cubicBezTo>
                    <a:pt x="420" y="804"/>
                    <a:pt x="434" y="804"/>
                    <a:pt x="450" y="804"/>
                  </a:cubicBezTo>
                  <a:cubicBezTo>
                    <a:pt x="450" y="780"/>
                    <a:pt x="450" y="758"/>
                    <a:pt x="450" y="739"/>
                  </a:cubicBezTo>
                  <a:cubicBezTo>
                    <a:pt x="488" y="729"/>
                    <a:pt x="524" y="719"/>
                    <a:pt x="561" y="709"/>
                  </a:cubicBezTo>
                  <a:cubicBezTo>
                    <a:pt x="571" y="726"/>
                    <a:pt x="582" y="745"/>
                    <a:pt x="594" y="765"/>
                  </a:cubicBezTo>
                  <a:cubicBezTo>
                    <a:pt x="609" y="757"/>
                    <a:pt x="622" y="749"/>
                    <a:pt x="636" y="741"/>
                  </a:cubicBezTo>
                  <a:cubicBezTo>
                    <a:pt x="624" y="721"/>
                    <a:pt x="613" y="702"/>
                    <a:pt x="603" y="684"/>
                  </a:cubicBezTo>
                  <a:cubicBezTo>
                    <a:pt x="631" y="657"/>
                    <a:pt x="657" y="631"/>
                    <a:pt x="685" y="603"/>
                  </a:cubicBezTo>
                  <a:cubicBezTo>
                    <a:pt x="702" y="613"/>
                    <a:pt x="721" y="624"/>
                    <a:pt x="741" y="635"/>
                  </a:cubicBezTo>
                  <a:cubicBezTo>
                    <a:pt x="750" y="621"/>
                    <a:pt x="757" y="608"/>
                    <a:pt x="765" y="594"/>
                  </a:cubicBezTo>
                  <a:cubicBezTo>
                    <a:pt x="745" y="582"/>
                    <a:pt x="726" y="571"/>
                    <a:pt x="709" y="561"/>
                  </a:cubicBezTo>
                  <a:cubicBezTo>
                    <a:pt x="719" y="523"/>
                    <a:pt x="729" y="487"/>
                    <a:pt x="739" y="449"/>
                  </a:cubicBezTo>
                  <a:cubicBezTo>
                    <a:pt x="759" y="449"/>
                    <a:pt x="781" y="449"/>
                    <a:pt x="804" y="449"/>
                  </a:cubicBezTo>
                  <a:cubicBezTo>
                    <a:pt x="804" y="436"/>
                    <a:pt x="804" y="424"/>
                    <a:pt x="805" y="413"/>
                  </a:cubicBezTo>
                  <a:cubicBezTo>
                    <a:pt x="805" y="402"/>
                    <a:pt x="801" y="400"/>
                    <a:pt x="791" y="400"/>
                  </a:cubicBezTo>
                  <a:cubicBezTo>
                    <a:pt x="773" y="401"/>
                    <a:pt x="754" y="401"/>
                    <a:pt x="740" y="401"/>
                  </a:cubicBezTo>
                  <a:cubicBezTo>
                    <a:pt x="730" y="367"/>
                    <a:pt x="721" y="335"/>
                    <a:pt x="711" y="303"/>
                  </a:cubicBezTo>
                  <a:cubicBezTo>
                    <a:pt x="707" y="290"/>
                    <a:pt x="707" y="290"/>
                    <a:pt x="720" y="283"/>
                  </a:cubicBezTo>
                  <a:cubicBezTo>
                    <a:pt x="735" y="275"/>
                    <a:pt x="750" y="266"/>
                    <a:pt x="766" y="257"/>
                  </a:cubicBezTo>
                  <a:cubicBezTo>
                    <a:pt x="757" y="242"/>
                    <a:pt x="749" y="229"/>
                    <a:pt x="741" y="215"/>
                  </a:cubicBezTo>
                  <a:cubicBezTo>
                    <a:pt x="721" y="227"/>
                    <a:pt x="701" y="238"/>
                    <a:pt x="685" y="247"/>
                  </a:cubicBezTo>
                  <a:cubicBezTo>
                    <a:pt x="657" y="219"/>
                    <a:pt x="631" y="193"/>
                    <a:pt x="603" y="166"/>
                  </a:cubicBezTo>
                  <a:cubicBezTo>
                    <a:pt x="613" y="149"/>
                    <a:pt x="624" y="129"/>
                    <a:pt x="636" y="109"/>
                  </a:cubicBezTo>
                  <a:cubicBezTo>
                    <a:pt x="621" y="100"/>
                    <a:pt x="608" y="93"/>
                    <a:pt x="594" y="85"/>
                  </a:cubicBezTo>
                  <a:cubicBezTo>
                    <a:pt x="583" y="103"/>
                    <a:pt x="574" y="119"/>
                    <a:pt x="564" y="136"/>
                  </a:cubicBezTo>
                  <a:cubicBezTo>
                    <a:pt x="561" y="142"/>
                    <a:pt x="558" y="144"/>
                    <a:pt x="551" y="141"/>
                  </a:cubicBezTo>
                  <a:cubicBezTo>
                    <a:pt x="533" y="134"/>
                    <a:pt x="516" y="128"/>
                    <a:pt x="498" y="123"/>
                  </a:cubicBezTo>
                  <a:cubicBezTo>
                    <a:pt x="483" y="119"/>
                    <a:pt x="467" y="117"/>
                    <a:pt x="450" y="114"/>
                  </a:cubicBezTo>
                  <a:cubicBezTo>
                    <a:pt x="450" y="95"/>
                    <a:pt x="449" y="76"/>
                    <a:pt x="450" y="57"/>
                  </a:cubicBezTo>
                  <a:cubicBezTo>
                    <a:pt x="450" y="48"/>
                    <a:pt x="447" y="45"/>
                    <a:pt x="439" y="46"/>
                  </a:cubicBezTo>
                  <a:cubicBezTo>
                    <a:pt x="430" y="46"/>
                    <a:pt x="421" y="46"/>
                    <a:pt x="413" y="46"/>
                  </a:cubicBezTo>
                  <a:cubicBezTo>
                    <a:pt x="403" y="45"/>
                    <a:pt x="400" y="48"/>
                    <a:pt x="401" y="57"/>
                  </a:cubicBezTo>
                  <a:cubicBezTo>
                    <a:pt x="401" y="77"/>
                    <a:pt x="401" y="96"/>
                    <a:pt x="401" y="111"/>
                  </a:cubicBezTo>
                  <a:cubicBezTo>
                    <a:pt x="363" y="122"/>
                    <a:pt x="327" y="131"/>
                    <a:pt x="289" y="141"/>
                  </a:cubicBezTo>
                  <a:cubicBezTo>
                    <a:pt x="280" y="124"/>
                    <a:pt x="268" y="105"/>
                    <a:pt x="257" y="85"/>
                  </a:cubicBezTo>
                  <a:cubicBezTo>
                    <a:pt x="242" y="93"/>
                    <a:pt x="229" y="101"/>
                    <a:pt x="215" y="109"/>
                  </a:cubicBezTo>
                  <a:cubicBezTo>
                    <a:pt x="227" y="129"/>
                    <a:pt x="238" y="149"/>
                    <a:pt x="247" y="166"/>
                  </a:cubicBezTo>
                  <a:cubicBezTo>
                    <a:pt x="220" y="193"/>
                    <a:pt x="193" y="220"/>
                    <a:pt x="166" y="247"/>
                  </a:cubicBezTo>
                  <a:cubicBezTo>
                    <a:pt x="149" y="237"/>
                    <a:pt x="129" y="226"/>
                    <a:pt x="109" y="215"/>
                  </a:cubicBezTo>
                  <a:cubicBezTo>
                    <a:pt x="101" y="229"/>
                    <a:pt x="93" y="242"/>
                    <a:pt x="85" y="256"/>
                  </a:cubicBezTo>
                  <a:cubicBezTo>
                    <a:pt x="89" y="259"/>
                    <a:pt x="93" y="261"/>
                    <a:pt x="96" y="263"/>
                  </a:cubicBezTo>
                  <a:cubicBezTo>
                    <a:pt x="109" y="271"/>
                    <a:pt x="123" y="279"/>
                    <a:pt x="136" y="286"/>
                  </a:cubicBezTo>
                  <a:cubicBezTo>
                    <a:pt x="143" y="290"/>
                    <a:pt x="143" y="294"/>
                    <a:pt x="141" y="300"/>
                  </a:cubicBezTo>
                  <a:cubicBezTo>
                    <a:pt x="133" y="323"/>
                    <a:pt x="126" y="345"/>
                    <a:pt x="120" y="368"/>
                  </a:cubicBezTo>
                  <a:cubicBezTo>
                    <a:pt x="117" y="378"/>
                    <a:pt x="116" y="389"/>
                    <a:pt x="115" y="401"/>
                  </a:cubicBezTo>
                  <a:cubicBezTo>
                    <a:pt x="95" y="401"/>
                    <a:pt x="75" y="401"/>
                    <a:pt x="56" y="400"/>
                  </a:cubicBezTo>
                  <a:cubicBezTo>
                    <a:pt x="49" y="400"/>
                    <a:pt x="46" y="402"/>
                    <a:pt x="46" y="410"/>
                  </a:cubicBezTo>
                  <a:cubicBezTo>
                    <a:pt x="46" y="420"/>
                    <a:pt x="46" y="430"/>
                    <a:pt x="46" y="441"/>
                  </a:cubicBezTo>
                  <a:cubicBezTo>
                    <a:pt x="46" y="448"/>
                    <a:pt x="49" y="450"/>
                    <a:pt x="55" y="450"/>
                  </a:cubicBezTo>
                  <a:cubicBezTo>
                    <a:pt x="72" y="449"/>
                    <a:pt x="89" y="450"/>
                    <a:pt x="106" y="449"/>
                  </a:cubicBezTo>
                  <a:cubicBezTo>
                    <a:pt x="113" y="449"/>
                    <a:pt x="116" y="451"/>
                    <a:pt x="116" y="458"/>
                  </a:cubicBezTo>
                  <a:cubicBezTo>
                    <a:pt x="118" y="473"/>
                    <a:pt x="121" y="489"/>
                    <a:pt x="125" y="503"/>
                  </a:cubicBezTo>
                  <a:cubicBezTo>
                    <a:pt x="130" y="522"/>
                    <a:pt x="137" y="541"/>
                    <a:pt x="143" y="560"/>
                  </a:cubicBezTo>
                  <a:cubicBezTo>
                    <a:pt x="124" y="571"/>
                    <a:pt x="105" y="582"/>
                    <a:pt x="85" y="594"/>
                  </a:cubicBezTo>
                  <a:cubicBezTo>
                    <a:pt x="94" y="608"/>
                    <a:pt x="101" y="622"/>
                    <a:pt x="109" y="635"/>
                  </a:cubicBezTo>
                  <a:cubicBezTo>
                    <a:pt x="130" y="623"/>
                    <a:pt x="149" y="612"/>
                    <a:pt x="166" y="603"/>
                  </a:cubicBezTo>
                  <a:cubicBezTo>
                    <a:pt x="194" y="631"/>
                    <a:pt x="220" y="657"/>
                    <a:pt x="247" y="6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BC7E7CF7-4AAD-4774-AA09-A8DA53AA9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635" y="7615747"/>
              <a:ext cx="473033" cy="26960"/>
            </a:xfrm>
            <a:custGeom>
              <a:avLst/>
              <a:gdLst>
                <a:gd name="T0" fmla="*/ 0 w 801"/>
                <a:gd name="T1" fmla="*/ 45 h 45"/>
                <a:gd name="T2" fmla="*/ 0 w 801"/>
                <a:gd name="T3" fmla="*/ 0 h 45"/>
                <a:gd name="T4" fmla="*/ 801 w 801"/>
                <a:gd name="T5" fmla="*/ 0 h 45"/>
                <a:gd name="T6" fmla="*/ 801 w 801"/>
                <a:gd name="T7" fmla="*/ 45 h 45"/>
                <a:gd name="T8" fmla="*/ 0 w 801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45">
                  <a:moveTo>
                    <a:pt x="0" y="45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268" y="0"/>
                    <a:pt x="534" y="0"/>
                    <a:pt x="801" y="0"/>
                  </a:cubicBezTo>
                  <a:cubicBezTo>
                    <a:pt x="801" y="15"/>
                    <a:pt x="801" y="30"/>
                    <a:pt x="801" y="45"/>
                  </a:cubicBezTo>
                  <a:cubicBezTo>
                    <a:pt x="534" y="45"/>
                    <a:pt x="268" y="45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1AE80D1A-2816-4A88-BD84-F98562C4C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61" y="7672118"/>
              <a:ext cx="367642" cy="25735"/>
            </a:xfrm>
            <a:custGeom>
              <a:avLst/>
              <a:gdLst>
                <a:gd name="T0" fmla="*/ 623 w 623"/>
                <a:gd name="T1" fmla="*/ 0 h 44"/>
                <a:gd name="T2" fmla="*/ 623 w 623"/>
                <a:gd name="T3" fmla="*/ 44 h 44"/>
                <a:gd name="T4" fmla="*/ 0 w 623"/>
                <a:gd name="T5" fmla="*/ 44 h 44"/>
                <a:gd name="T6" fmla="*/ 0 w 623"/>
                <a:gd name="T7" fmla="*/ 0 h 44"/>
                <a:gd name="T8" fmla="*/ 623 w 623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44">
                  <a:moveTo>
                    <a:pt x="623" y="0"/>
                  </a:moveTo>
                  <a:cubicBezTo>
                    <a:pt x="623" y="15"/>
                    <a:pt x="623" y="29"/>
                    <a:pt x="623" y="44"/>
                  </a:cubicBezTo>
                  <a:cubicBezTo>
                    <a:pt x="415" y="44"/>
                    <a:pt x="208" y="44"/>
                    <a:pt x="0" y="44"/>
                  </a:cubicBezTo>
                  <a:cubicBezTo>
                    <a:pt x="0" y="29"/>
                    <a:pt x="0" y="15"/>
                    <a:pt x="0" y="0"/>
                  </a:cubicBezTo>
                  <a:cubicBezTo>
                    <a:pt x="207" y="0"/>
                    <a:pt x="415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A4F07265-F9E5-422B-BF35-CE8F6ABCC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61" y="6974824"/>
              <a:ext cx="306368" cy="25735"/>
            </a:xfrm>
            <a:custGeom>
              <a:avLst/>
              <a:gdLst>
                <a:gd name="T0" fmla="*/ 0 w 520"/>
                <a:gd name="T1" fmla="*/ 44 h 44"/>
                <a:gd name="T2" fmla="*/ 0 w 520"/>
                <a:gd name="T3" fmla="*/ 0 h 44"/>
                <a:gd name="T4" fmla="*/ 520 w 520"/>
                <a:gd name="T5" fmla="*/ 0 h 44"/>
                <a:gd name="T6" fmla="*/ 520 w 520"/>
                <a:gd name="T7" fmla="*/ 44 h 44"/>
                <a:gd name="T8" fmla="*/ 0 w 520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44">
                  <a:moveTo>
                    <a:pt x="0" y="44"/>
                  </a:moveTo>
                  <a:cubicBezTo>
                    <a:pt x="0" y="28"/>
                    <a:pt x="0" y="14"/>
                    <a:pt x="0" y="0"/>
                  </a:cubicBezTo>
                  <a:cubicBezTo>
                    <a:pt x="173" y="0"/>
                    <a:pt x="346" y="0"/>
                    <a:pt x="520" y="0"/>
                  </a:cubicBezTo>
                  <a:cubicBezTo>
                    <a:pt x="520" y="14"/>
                    <a:pt x="520" y="29"/>
                    <a:pt x="520" y="44"/>
                  </a:cubicBezTo>
                  <a:cubicBezTo>
                    <a:pt x="347" y="44"/>
                    <a:pt x="174" y="44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A5EF6B7A-57E9-49F8-A04C-EE615608A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635" y="6917227"/>
              <a:ext cx="138478" cy="26960"/>
            </a:xfrm>
            <a:custGeom>
              <a:avLst/>
              <a:gdLst>
                <a:gd name="T0" fmla="*/ 234 w 234"/>
                <a:gd name="T1" fmla="*/ 0 h 45"/>
                <a:gd name="T2" fmla="*/ 234 w 234"/>
                <a:gd name="T3" fmla="*/ 45 h 45"/>
                <a:gd name="T4" fmla="*/ 0 w 234"/>
                <a:gd name="T5" fmla="*/ 45 h 45"/>
                <a:gd name="T6" fmla="*/ 0 w 234"/>
                <a:gd name="T7" fmla="*/ 5 h 45"/>
                <a:gd name="T8" fmla="*/ 7 w 234"/>
                <a:gd name="T9" fmla="*/ 0 h 45"/>
                <a:gd name="T10" fmla="*/ 33 w 234"/>
                <a:gd name="T11" fmla="*/ 0 h 45"/>
                <a:gd name="T12" fmla="*/ 220 w 234"/>
                <a:gd name="T13" fmla="*/ 0 h 45"/>
                <a:gd name="T14" fmla="*/ 234 w 234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45">
                  <a:moveTo>
                    <a:pt x="234" y="0"/>
                  </a:moveTo>
                  <a:cubicBezTo>
                    <a:pt x="234" y="16"/>
                    <a:pt x="234" y="30"/>
                    <a:pt x="234" y="45"/>
                  </a:cubicBezTo>
                  <a:cubicBezTo>
                    <a:pt x="156" y="45"/>
                    <a:pt x="79" y="45"/>
                    <a:pt x="0" y="45"/>
                  </a:cubicBezTo>
                  <a:cubicBezTo>
                    <a:pt x="0" y="32"/>
                    <a:pt x="0" y="18"/>
                    <a:pt x="0" y="5"/>
                  </a:cubicBezTo>
                  <a:cubicBezTo>
                    <a:pt x="0" y="4"/>
                    <a:pt x="4" y="1"/>
                    <a:pt x="7" y="0"/>
                  </a:cubicBezTo>
                  <a:cubicBezTo>
                    <a:pt x="16" y="0"/>
                    <a:pt x="25" y="0"/>
                    <a:pt x="33" y="0"/>
                  </a:cubicBezTo>
                  <a:cubicBezTo>
                    <a:pt x="96" y="0"/>
                    <a:pt x="158" y="0"/>
                    <a:pt x="220" y="0"/>
                  </a:cubicBezTo>
                  <a:cubicBezTo>
                    <a:pt x="224" y="0"/>
                    <a:pt x="229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D67DAD9F-2B7B-43F4-A298-DDB03AC2F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9408" y="7223595"/>
              <a:ext cx="198527" cy="198527"/>
            </a:xfrm>
            <a:custGeom>
              <a:avLst/>
              <a:gdLst>
                <a:gd name="T0" fmla="*/ 168 w 337"/>
                <a:gd name="T1" fmla="*/ 336 h 336"/>
                <a:gd name="T2" fmla="*/ 0 w 337"/>
                <a:gd name="T3" fmla="*/ 168 h 336"/>
                <a:gd name="T4" fmla="*/ 168 w 337"/>
                <a:gd name="T5" fmla="*/ 0 h 336"/>
                <a:gd name="T6" fmla="*/ 336 w 337"/>
                <a:gd name="T7" fmla="*/ 168 h 336"/>
                <a:gd name="T8" fmla="*/ 168 w 337"/>
                <a:gd name="T9" fmla="*/ 336 h 336"/>
                <a:gd name="T10" fmla="*/ 167 w 337"/>
                <a:gd name="T11" fmla="*/ 290 h 336"/>
                <a:gd name="T12" fmla="*/ 290 w 337"/>
                <a:gd name="T13" fmla="*/ 171 h 336"/>
                <a:gd name="T14" fmla="*/ 170 w 337"/>
                <a:gd name="T15" fmla="*/ 46 h 336"/>
                <a:gd name="T16" fmla="*/ 46 w 337"/>
                <a:gd name="T17" fmla="*/ 165 h 336"/>
                <a:gd name="T18" fmla="*/ 167 w 337"/>
                <a:gd name="T19" fmla="*/ 29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7" h="336">
                  <a:moveTo>
                    <a:pt x="168" y="336"/>
                  </a:moveTo>
                  <a:cubicBezTo>
                    <a:pt x="75" y="336"/>
                    <a:pt x="0" y="261"/>
                    <a:pt x="0" y="168"/>
                  </a:cubicBezTo>
                  <a:cubicBezTo>
                    <a:pt x="0" y="75"/>
                    <a:pt x="76" y="0"/>
                    <a:pt x="168" y="0"/>
                  </a:cubicBezTo>
                  <a:cubicBezTo>
                    <a:pt x="261" y="0"/>
                    <a:pt x="336" y="74"/>
                    <a:pt x="336" y="168"/>
                  </a:cubicBezTo>
                  <a:cubicBezTo>
                    <a:pt x="337" y="261"/>
                    <a:pt x="261" y="336"/>
                    <a:pt x="168" y="336"/>
                  </a:cubicBezTo>
                  <a:close/>
                  <a:moveTo>
                    <a:pt x="167" y="290"/>
                  </a:moveTo>
                  <a:cubicBezTo>
                    <a:pt x="234" y="291"/>
                    <a:pt x="290" y="237"/>
                    <a:pt x="290" y="171"/>
                  </a:cubicBezTo>
                  <a:cubicBezTo>
                    <a:pt x="291" y="102"/>
                    <a:pt x="237" y="46"/>
                    <a:pt x="170" y="46"/>
                  </a:cubicBezTo>
                  <a:cubicBezTo>
                    <a:pt x="103" y="45"/>
                    <a:pt x="46" y="99"/>
                    <a:pt x="46" y="165"/>
                  </a:cubicBezTo>
                  <a:cubicBezTo>
                    <a:pt x="45" y="235"/>
                    <a:pt x="99" y="290"/>
                    <a:pt x="167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F17C405-C996-4BC2-A47B-653E1013E991}"/>
              </a:ext>
            </a:extLst>
          </p:cNvPr>
          <p:cNvSpPr txBox="1"/>
          <p:nvPr/>
        </p:nvSpPr>
        <p:spPr>
          <a:xfrm>
            <a:off x="10292946" y="5383548"/>
            <a:ext cx="1925528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вагона ВУ-4М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960F96-47AE-6720-9D55-E121F5B09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7" y="1302859"/>
            <a:ext cx="1822657" cy="637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AD3139-E634-D470-08A4-1DD9D1AA84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74" y="2250994"/>
            <a:ext cx="1191558" cy="11915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891529-FE25-D4B5-AEAA-6FB1E72F6A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16" y="2467450"/>
            <a:ext cx="1488026" cy="80353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8488A1E-054A-03A8-8B9F-459202D0C1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58" y="953386"/>
            <a:ext cx="1336403" cy="133640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13A0D05-409B-D583-BC9F-8FDF0B5A1DE7}"/>
              </a:ext>
            </a:extLst>
          </p:cNvPr>
          <p:cNvSpPr txBox="1"/>
          <p:nvPr/>
        </p:nvSpPr>
        <p:spPr>
          <a:xfrm>
            <a:off x="5976358" y="2008488"/>
            <a:ext cx="226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Аппарат поглощающий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BFB5B16-E9FD-F646-1B46-A470A1449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02" y="2116432"/>
            <a:ext cx="3620231" cy="201544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91FE07-0C4B-F6AA-9CC4-01179A512C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9" y="2458660"/>
            <a:ext cx="1145203" cy="86191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A3696AA-DE12-689C-C7CC-6F3B536E4B0F}"/>
              </a:ext>
            </a:extLst>
          </p:cNvPr>
          <p:cNvSpPr txBox="1"/>
          <p:nvPr/>
        </p:nvSpPr>
        <p:spPr>
          <a:xfrm>
            <a:off x="-40956" y="3359081"/>
            <a:ext cx="2407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Воздухораспределитель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DCDAAB7-265B-92F0-0D58-35BBCD57F6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26" y="1069162"/>
            <a:ext cx="1530089" cy="102054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C12973B-FA0F-4F1D-8EE1-806F065CFAC8}"/>
              </a:ext>
            </a:extLst>
          </p:cNvPr>
          <p:cNvSpPr txBox="1"/>
          <p:nvPr/>
        </p:nvSpPr>
        <p:spPr>
          <a:xfrm>
            <a:off x="3896480" y="2008489"/>
            <a:ext cx="1998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Запасной резервуар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A1D2AC72-097A-35CD-14B7-E8835E7EF4D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47" y="2402536"/>
            <a:ext cx="1145203" cy="887012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CAC89BDE-CF36-BA09-C77C-0B8A713B5DEC}"/>
              </a:ext>
            </a:extLst>
          </p:cNvPr>
          <p:cNvSpPr txBox="1"/>
          <p:nvPr/>
        </p:nvSpPr>
        <p:spPr>
          <a:xfrm>
            <a:off x="2348469" y="3365448"/>
            <a:ext cx="1022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Пружины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DD8DEF25-E376-EC4A-F5B7-A3343F746D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69" y="1072418"/>
            <a:ext cx="1611555" cy="107437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B42DC1C7-E69E-28A3-D916-C7B363B88ED0}"/>
              </a:ext>
            </a:extLst>
          </p:cNvPr>
          <p:cNvSpPr txBox="1"/>
          <p:nvPr/>
        </p:nvSpPr>
        <p:spPr>
          <a:xfrm>
            <a:off x="2196327" y="2001928"/>
            <a:ext cx="1409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Рама боковая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8204576-8C60-A808-C29D-51C627BCA7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0" y="3554943"/>
            <a:ext cx="1791403" cy="1791403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E46C3C14-857D-C677-C1F2-2134F1112BC9}"/>
              </a:ext>
            </a:extLst>
          </p:cNvPr>
          <p:cNvSpPr txBox="1"/>
          <p:nvPr/>
        </p:nvSpPr>
        <p:spPr>
          <a:xfrm>
            <a:off x="383303" y="4745526"/>
            <a:ext cx="1113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Триангель</a:t>
            </a:r>
            <a:endParaRPr kumimoji="0" lang="ru-RU" sz="1400" b="1" i="0" u="sng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30037CF7-371E-A984-2298-80C927EB2A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72" y="3872693"/>
            <a:ext cx="1274598" cy="95679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B9E5D0E4-E2B7-E1CA-D419-806511C0FC3F}"/>
              </a:ext>
            </a:extLst>
          </p:cNvPr>
          <p:cNvSpPr txBox="1"/>
          <p:nvPr/>
        </p:nvSpPr>
        <p:spPr>
          <a:xfrm>
            <a:off x="1773155" y="4735398"/>
            <a:ext cx="1528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Хомут тяговый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96DB873-E181-CBB5-2333-6C2F895FEE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6" y="2222008"/>
            <a:ext cx="1458699" cy="116159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6E0BD45-C6EE-0FAC-55B9-766310745BDA}"/>
              </a:ext>
            </a:extLst>
          </p:cNvPr>
          <p:cNvSpPr txBox="1"/>
          <p:nvPr/>
        </p:nvSpPr>
        <p:spPr>
          <a:xfrm>
            <a:off x="3415223" y="3378534"/>
            <a:ext cx="198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Цилиндр тормозной</a:t>
            </a:r>
          </a:p>
        </p:txBody>
      </p:sp>
      <p:sp>
        <p:nvSpPr>
          <p:cNvPr id="89" name="Знак ''плюс'' 88">
            <a:extLst>
              <a:ext uri="{FF2B5EF4-FFF2-40B4-BE49-F238E27FC236}">
                <a16:creationId xmlns:a16="http://schemas.microsoft.com/office/drawing/2014/main" id="{86875537-7242-38A2-690C-A9167CDDAA6A}"/>
              </a:ext>
            </a:extLst>
          </p:cNvPr>
          <p:cNvSpPr/>
          <p:nvPr/>
        </p:nvSpPr>
        <p:spPr>
          <a:xfrm>
            <a:off x="1556676" y="5856808"/>
            <a:ext cx="325138" cy="310896"/>
          </a:xfrm>
          <a:prstGeom prst="mathPlus">
            <a:avLst/>
          </a:prstGeom>
          <a:solidFill>
            <a:srgbClr val="CAF1F1"/>
          </a:solidFill>
          <a:ln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8AA3A683-B0E3-FDE6-1353-C8F8B212E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843" y="5859799"/>
            <a:ext cx="404011" cy="435907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500029B2-8B7F-9E01-0A30-3D7DF7168CA1}"/>
              </a:ext>
            </a:extLst>
          </p:cNvPr>
          <p:cNvSpPr txBox="1"/>
          <p:nvPr/>
        </p:nvSpPr>
        <p:spPr>
          <a:xfrm>
            <a:off x="1652676" y="6359630"/>
            <a:ext cx="1782859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авторежима</a:t>
            </a:r>
          </a:p>
        </p:txBody>
      </p:sp>
      <p:sp>
        <p:nvSpPr>
          <p:cNvPr id="94" name="Знак ''плюс'' 93">
            <a:extLst>
              <a:ext uri="{FF2B5EF4-FFF2-40B4-BE49-F238E27FC236}">
                <a16:creationId xmlns:a16="http://schemas.microsoft.com/office/drawing/2014/main" id="{7DA85A30-ABC7-E0F6-7101-534497BB7E5A}"/>
              </a:ext>
            </a:extLst>
          </p:cNvPr>
          <p:cNvSpPr/>
          <p:nvPr/>
        </p:nvSpPr>
        <p:spPr>
          <a:xfrm>
            <a:off x="3289436" y="5870852"/>
            <a:ext cx="325138" cy="310896"/>
          </a:xfrm>
          <a:prstGeom prst="mathPlus">
            <a:avLst/>
          </a:prstGeom>
          <a:solidFill>
            <a:srgbClr val="CAF1F1"/>
          </a:solidFill>
          <a:ln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85D63DF-DDE3-9913-ACB4-554359DE4CF3}"/>
              </a:ext>
            </a:extLst>
          </p:cNvPr>
          <p:cNvSpPr txBox="1"/>
          <p:nvPr/>
        </p:nvSpPr>
        <p:spPr>
          <a:xfrm>
            <a:off x="3342680" y="5283742"/>
            <a:ext cx="1938351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воздухораспределителя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92CF204-1978-9F83-12B5-FC5911479DBC}"/>
              </a:ext>
            </a:extLst>
          </p:cNvPr>
          <p:cNvSpPr txBox="1"/>
          <p:nvPr/>
        </p:nvSpPr>
        <p:spPr>
          <a:xfrm>
            <a:off x="8596969" y="6358088"/>
            <a:ext cx="1878913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пружины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DB56B0F-6C3C-7BB2-CE17-6C5CB5CBF565}"/>
              </a:ext>
            </a:extLst>
          </p:cNvPr>
          <p:cNvSpPr txBox="1"/>
          <p:nvPr/>
        </p:nvSpPr>
        <p:spPr>
          <a:xfrm>
            <a:off x="5150810" y="5283473"/>
            <a:ext cx="1782859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автосцепки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6C39AA-8C42-785D-FFB2-F7EE50212897}"/>
              </a:ext>
            </a:extLst>
          </p:cNvPr>
          <p:cNvSpPr txBox="1"/>
          <p:nvPr/>
        </p:nvSpPr>
        <p:spPr>
          <a:xfrm>
            <a:off x="5112516" y="6369436"/>
            <a:ext cx="2042546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аппарата поглощающего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6CAB84C-3F30-7736-2471-17ACDAB238A2}"/>
              </a:ext>
            </a:extLst>
          </p:cNvPr>
          <p:cNvSpPr txBox="1"/>
          <p:nvPr/>
        </p:nvSpPr>
        <p:spPr>
          <a:xfrm>
            <a:off x="6814110" y="5287794"/>
            <a:ext cx="1782859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 err="1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триангеля</a:t>
            </a:r>
            <a:endParaRPr kumimoji="0" lang="ru-RU" sz="1050" b="0" i="1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Mongolian Baiti" panose="03000500000000000000" pitchFamily="66" charset="0"/>
              <a:sym typeface="Arial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7A203E4-0BE7-7E71-9ACC-E7F0B48A5D94}"/>
              </a:ext>
            </a:extLst>
          </p:cNvPr>
          <p:cNvSpPr txBox="1"/>
          <p:nvPr/>
        </p:nvSpPr>
        <p:spPr>
          <a:xfrm>
            <a:off x="6967293" y="6358088"/>
            <a:ext cx="1782859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хомута тягового</a:t>
            </a: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69657340-A263-6414-D0D4-E29EF5ABD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3912" y="5758291"/>
            <a:ext cx="404011" cy="43590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B8490148-0BB3-D4BD-6689-6B66ECBD7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6192" y="5870524"/>
            <a:ext cx="404011" cy="43590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063BB69E-AEFB-72BF-7358-F8D16E43D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1629" y="5769786"/>
            <a:ext cx="404011" cy="435907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592071E9-3733-8617-4F16-1337527CD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3909" y="5882019"/>
            <a:ext cx="404011" cy="435907"/>
          </a:xfrm>
          <a:prstGeom prst="rect">
            <a:avLst/>
          </a:prstGeom>
        </p:spPr>
      </p:pic>
      <p:sp>
        <p:nvSpPr>
          <p:cNvPr id="105" name="Знак ''плюс'' 104">
            <a:extLst>
              <a:ext uri="{FF2B5EF4-FFF2-40B4-BE49-F238E27FC236}">
                <a16:creationId xmlns:a16="http://schemas.microsoft.com/office/drawing/2014/main" id="{59CD9DB2-038F-C54A-42FE-E77EEC09404B}"/>
              </a:ext>
            </a:extLst>
          </p:cNvPr>
          <p:cNvSpPr/>
          <p:nvPr/>
        </p:nvSpPr>
        <p:spPr>
          <a:xfrm>
            <a:off x="5100886" y="5870852"/>
            <a:ext cx="325138" cy="310896"/>
          </a:xfrm>
          <a:prstGeom prst="mathPlus">
            <a:avLst/>
          </a:prstGeom>
          <a:solidFill>
            <a:srgbClr val="CAF1F1"/>
          </a:solidFill>
          <a:ln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C17E7799-0309-9B36-D7A4-981EBC361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6245" y="5744575"/>
            <a:ext cx="404011" cy="435907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87DBBE9A-BF46-660E-0938-6428F2A99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8525" y="5856808"/>
            <a:ext cx="404011" cy="435907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A4B2BBD0-8F51-22F3-B0E7-309A6CD1C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5741" y="5769786"/>
            <a:ext cx="404011" cy="435907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0585BF06-6C22-CB37-BADA-7F288C006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8021" y="5882019"/>
            <a:ext cx="404011" cy="435907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837D9FC6-BB57-A76C-203E-36C02A339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2974" y="5794302"/>
            <a:ext cx="404011" cy="435907"/>
          </a:xfrm>
          <a:prstGeom prst="rect">
            <a:avLst/>
          </a:prstGeom>
        </p:spPr>
      </p:pic>
      <p:sp>
        <p:nvSpPr>
          <p:cNvPr id="111" name="Равно 110">
            <a:extLst>
              <a:ext uri="{FF2B5EF4-FFF2-40B4-BE49-F238E27FC236}">
                <a16:creationId xmlns:a16="http://schemas.microsoft.com/office/drawing/2014/main" id="{5F7A990C-803D-CD18-1650-D3A7C540BE92}"/>
              </a:ext>
            </a:extLst>
          </p:cNvPr>
          <p:cNvSpPr/>
          <p:nvPr/>
        </p:nvSpPr>
        <p:spPr>
          <a:xfrm>
            <a:off x="10083622" y="5859799"/>
            <a:ext cx="404011" cy="325285"/>
          </a:xfrm>
          <a:prstGeom prst="mathEqual">
            <a:avLst/>
          </a:prstGeom>
          <a:solidFill>
            <a:srgbClr val="CAF1F1"/>
          </a:solidFill>
          <a:ln w="19050"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7E220CE-3E87-485A-9202-7A4B1CA4C7C8}"/>
              </a:ext>
            </a:extLst>
          </p:cNvPr>
          <p:cNvSpPr txBox="1"/>
          <p:nvPr/>
        </p:nvSpPr>
        <p:spPr>
          <a:xfrm>
            <a:off x="8477410" y="5283742"/>
            <a:ext cx="1782859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Электронный паспорт</a:t>
            </a:r>
          </a:p>
          <a:p>
            <a:pPr marL="0" marR="0" lvl="0" indent="0" algn="ctr" defTabSz="914400" rtl="0" eaLnBrk="1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Mongolian Baiti" panose="03000500000000000000" pitchFamily="66" charset="0"/>
                <a:sym typeface="Arial"/>
              </a:rPr>
              <a:t>колесной пары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DB6463A-5B19-4B2C-8995-D5EEC2B5D29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149" flipH="1">
            <a:off x="3513845" y="3939996"/>
            <a:ext cx="914862" cy="36182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4D38B094-9539-467A-9179-4323FB22854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288">
            <a:off x="4443164" y="4661413"/>
            <a:ext cx="862886" cy="19142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3C2DF948-DF39-45CA-8E8F-520BC0FCEC0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551">
            <a:off x="4597713" y="3873770"/>
            <a:ext cx="589766" cy="764866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7E1D34D0-C84A-4674-A36C-474BCE7A918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26" y="4387663"/>
            <a:ext cx="945596" cy="53797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642A7BEE-90C8-4C56-9B11-721D19C9BD0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28" y="3784983"/>
            <a:ext cx="1708260" cy="996730"/>
          </a:xfrm>
          <a:prstGeom prst="rect">
            <a:avLst/>
          </a:prstGeom>
        </p:spPr>
      </p:pic>
      <p:sp>
        <p:nvSpPr>
          <p:cNvPr id="92" name="Знак ''плюс'' 91">
            <a:extLst>
              <a:ext uri="{FF2B5EF4-FFF2-40B4-BE49-F238E27FC236}">
                <a16:creationId xmlns:a16="http://schemas.microsoft.com/office/drawing/2014/main" id="{4E2438D9-FA78-411F-803F-FE9E0890BFD2}"/>
              </a:ext>
            </a:extLst>
          </p:cNvPr>
          <p:cNvSpPr/>
          <p:nvPr/>
        </p:nvSpPr>
        <p:spPr>
          <a:xfrm>
            <a:off x="5426024" y="4262727"/>
            <a:ext cx="325138" cy="310896"/>
          </a:xfrm>
          <a:prstGeom prst="mathPlus">
            <a:avLst/>
          </a:prstGeom>
          <a:solidFill>
            <a:srgbClr val="CAF1F1"/>
          </a:solidFill>
          <a:ln>
            <a:solidFill>
              <a:srgbClr val="006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B6D8839-7FF8-484D-833A-EBE71AFCBB82}"/>
              </a:ext>
            </a:extLst>
          </p:cNvPr>
          <p:cNvSpPr txBox="1"/>
          <p:nvPr/>
        </p:nvSpPr>
        <p:spPr>
          <a:xfrm>
            <a:off x="5949331" y="4712859"/>
            <a:ext cx="1485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Колесная пара</a:t>
            </a:r>
          </a:p>
        </p:txBody>
      </p:sp>
      <p:pic>
        <p:nvPicPr>
          <p:cNvPr id="115" name="элемент2-07.png" descr="элемент2-07.png">
            <a:extLst>
              <a:ext uri="{FF2B5EF4-FFF2-40B4-BE49-F238E27FC236}">
                <a16:creationId xmlns:a16="http://schemas.microsoft.com/office/drawing/2014/main" id="{0356DBEA-52ED-F9D8-10D0-0A17ABE0C0B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526737" y="389415"/>
            <a:ext cx="2313380" cy="40894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Номер слайда">
            <a:extLst>
              <a:ext uri="{FF2B5EF4-FFF2-40B4-BE49-F238E27FC236}">
                <a16:creationId xmlns:a16="http://schemas.microsoft.com/office/drawing/2014/main" id="{4AB0F14A-C335-5EE4-184A-5207E35FB9FD}"/>
              </a:ext>
            </a:extLst>
          </p:cNvPr>
          <p:cNvSpPr txBox="1">
            <a:spLocks/>
          </p:cNvSpPr>
          <p:nvPr/>
        </p:nvSpPr>
        <p:spPr>
          <a:xfrm>
            <a:off x="11849101" y="6565515"/>
            <a:ext cx="454660" cy="320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609D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Regular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6726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B9C9049-D66E-6D8A-92BE-0BFFF00E2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237" y="376259"/>
            <a:ext cx="10807940" cy="492599"/>
          </a:xfrm>
        </p:spPr>
        <p:txBody>
          <a:bodyPr/>
          <a:lstStyle/>
          <a:p>
            <a:r>
              <a:rPr lang="ru-RU" sz="2100" i="1" dirty="0"/>
              <a:t>Идентификация и учет номерных составных частей</a:t>
            </a:r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4CA696CC-3DB0-0070-2D01-E13359D61F1A}"/>
              </a:ext>
            </a:extLst>
          </p:cNvPr>
          <p:cNvSpPr txBox="1">
            <a:spLocks/>
          </p:cNvSpPr>
          <p:nvPr/>
        </p:nvSpPr>
        <p:spPr>
          <a:xfrm>
            <a:off x="11849101" y="6565515"/>
            <a:ext cx="454660" cy="320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609D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Regular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Regular"/>
            </a:endParaRPr>
          </a:p>
        </p:txBody>
      </p:sp>
      <p:sp>
        <p:nvSpPr>
          <p:cNvPr id="14" name="Линия">
            <a:extLst>
              <a:ext uri="{FF2B5EF4-FFF2-40B4-BE49-F238E27FC236}">
                <a16:creationId xmlns:a16="http://schemas.microsoft.com/office/drawing/2014/main" id="{7A24721C-BF3A-058F-A0E4-960723B53C6B}"/>
              </a:ext>
            </a:extLst>
          </p:cNvPr>
          <p:cNvSpPr/>
          <p:nvPr/>
        </p:nvSpPr>
        <p:spPr>
          <a:xfrm>
            <a:off x="164392" y="820124"/>
            <a:ext cx="11307371" cy="0"/>
          </a:xfrm>
          <a:prstGeom prst="line">
            <a:avLst/>
          </a:prstGeom>
          <a:ln w="25400">
            <a:solidFill>
              <a:srgbClr val="66BFE7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959DF-A1C9-49CD-B063-997EE5CE1D1A}"/>
              </a:ext>
            </a:extLst>
          </p:cNvPr>
          <p:cNvSpPr txBox="1"/>
          <p:nvPr/>
        </p:nvSpPr>
        <p:spPr>
          <a:xfrm>
            <a:off x="5388204" y="1464126"/>
            <a:ext cx="6284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	</a:t>
            </a:r>
            <a:r>
              <a:rPr lang="ru-RU" sz="1200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Предназначен для применения на заводах-изготовителях деталей и узлов  грузовых вагонов, вагоностроительных, вагоноремонтных и вагонных эксплуатационных предприятиях и обеспечения передачи информации о продукции от изготовителя потребителю путем нанесения на поверхность изделия графической маркировки и последующего ее считывания</a:t>
            </a:r>
            <a:endParaRPr lang="ru-RU" sz="1000" kern="0" dirty="0">
              <a:solidFill>
                <a:srgbClr val="00609D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E7B252-EF0A-43A8-9F50-01FD0A723CB7}"/>
              </a:ext>
            </a:extLst>
          </p:cNvPr>
          <p:cNvSpPr txBox="1"/>
          <p:nvPr/>
        </p:nvSpPr>
        <p:spPr>
          <a:xfrm>
            <a:off x="5388205" y="2998113"/>
            <a:ext cx="6284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	</a:t>
            </a:r>
            <a:r>
              <a:rPr lang="ru-RU" sz="1200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Устанавливает требования к нанесению идентификационной маркировки на детали и узлы грузовых вагонов при изготовлении, обеспечивающей возможность машинного считывания, внесения и получения информации (паспортных сведений, сведений о подтверждении соответствия) при взаимодействии с базой данных составных частей подвижного состава </a:t>
            </a:r>
            <a:br>
              <a:rPr lang="ru-RU" sz="1200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</a:br>
            <a:r>
              <a:rPr lang="ru-RU" sz="1200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АС «Электронный инспектор»</a:t>
            </a:r>
            <a:endParaRPr lang="ru-RU" sz="1000" kern="0" dirty="0">
              <a:solidFill>
                <a:srgbClr val="00609D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F1C7E3-23EF-4D80-BACD-00E41B8ABA58}"/>
              </a:ext>
            </a:extLst>
          </p:cNvPr>
          <p:cNvSpPr txBox="1"/>
          <p:nvPr/>
        </p:nvSpPr>
        <p:spPr>
          <a:xfrm>
            <a:off x="5388204" y="4559313"/>
            <a:ext cx="6284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	</a:t>
            </a:r>
            <a:r>
              <a:rPr lang="ru-RU" sz="1200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Направлен на повышение производительности труда путем автоматизации учета деталей и узлов грузовых вагонов при изготовлении, обеспечения достоверности информации за счет автоматизированной идентификации, снижения трудозатрат на составление и заполнение учетных форм, а также на обеспечение прослеживаемости составных частей подвижного состава в течение жизненного цикла, противодействие эксплуатации нелегитимной и контрафактной продукции</a:t>
            </a:r>
            <a:endParaRPr lang="ru-RU" sz="1000" kern="0" dirty="0">
              <a:solidFill>
                <a:srgbClr val="00609D"/>
              </a:solidFill>
              <a:latin typeface="Montserrat" pitchFamily="2" charset="0"/>
              <a:cs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FD7FAE-F2BC-476A-A9C2-1AC35A8D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" y="942746"/>
            <a:ext cx="3586280" cy="5322595"/>
          </a:xfrm>
          <a:prstGeom prst="rect">
            <a:avLst/>
          </a:prstGeom>
          <a:ln w="15875">
            <a:solidFill>
              <a:srgbClr val="2A6F97"/>
            </a:solidFill>
          </a:ln>
        </p:spPr>
      </p:pic>
    </p:spTree>
    <p:extLst>
      <p:ext uri="{BB962C8B-B14F-4D97-AF65-F5344CB8AC3E}">
        <p14:creationId xmlns:p14="http://schemas.microsoft.com/office/powerpoint/2010/main" val="6171238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0E7231-350B-B4C8-465E-01F1AB4816AB}"/>
              </a:ext>
            </a:extLst>
          </p:cNvPr>
          <p:cNvSpPr txBox="1"/>
          <p:nvPr/>
        </p:nvSpPr>
        <p:spPr>
          <a:xfrm>
            <a:off x="409804" y="1159327"/>
            <a:ext cx="11597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Идентификационная маркировка должна обеспечивать считываемость с момента отгрузки деталей и узлов со склада предприятия-изготовителя, до их выгрузки на складе предприятия-потребителя, использовании в следующем технологическом переделе при соблюдении правил транспортировки.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7BA32-FE2B-348C-C1CA-A16B2444A10E}"/>
              </a:ext>
            </a:extLst>
          </p:cNvPr>
          <p:cNvSpPr txBox="1"/>
          <p:nvPr/>
        </p:nvSpPr>
        <p:spPr>
          <a:xfrm>
            <a:off x="409803" y="4907144"/>
            <a:ext cx="11597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Невозможность считывания ИМ в автоматическом режиме на новом изделии не является браковочным признаком. Идентификация детали или узла осуществляется по маркировке, установленной в КД или государственных стандартах на продукцию.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EB660-B064-FE6A-C251-A36D7ADC9A66}"/>
              </a:ext>
            </a:extLst>
          </p:cNvPr>
          <p:cNvSpPr txBox="1"/>
          <p:nvPr/>
        </p:nvSpPr>
        <p:spPr>
          <a:xfrm>
            <a:off x="409804" y="2174639"/>
            <a:ext cx="11597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При использовании предприятием-изготовителем детали систем, обеспечивающих возможность автоматического считывания информации о детали (например: радиометки) в течение всего ее срока службы, допускается не производить дополнительного нанесения идентификационной маркировки на поверхности деталей.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25E7B-6FDD-3C85-BE3C-07EA5FE2D4F6}"/>
              </a:ext>
            </a:extLst>
          </p:cNvPr>
          <p:cNvSpPr txBox="1"/>
          <p:nvPr/>
        </p:nvSpPr>
        <p:spPr>
          <a:xfrm>
            <a:off x="409804" y="3394691"/>
            <a:ext cx="11597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К конфигурации и содержанию ИМ предъявляются следующие требования:</a:t>
            </a:r>
          </a:p>
          <a:p>
            <a:pPr algn="just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- ИМ должна располагаться на детали или узле в удобном для считывания месте, желательно, вблизи заводского порядкового номера детали или узла;</a:t>
            </a:r>
          </a:p>
          <a:p>
            <a:pPr algn="just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- ИМ для каждой детали или узла должна быть уникальной;</a:t>
            </a:r>
          </a:p>
          <a:p>
            <a:pPr algn="just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- ИМ должна сохранять свою способность к считыванию в течение всего срока использования.</a:t>
            </a:r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24079C5D-85D5-EAE0-EA5E-43480058A7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237" y="376259"/>
            <a:ext cx="10807940" cy="492599"/>
          </a:xfrm>
        </p:spPr>
        <p:txBody>
          <a:bodyPr/>
          <a:lstStyle/>
          <a:p>
            <a:r>
              <a:rPr lang="ru-RU" sz="2100" i="1" dirty="0"/>
              <a:t>Основные требования к идентификационной маркировке</a:t>
            </a:r>
          </a:p>
        </p:txBody>
      </p:sp>
      <p:sp>
        <p:nvSpPr>
          <p:cNvPr id="10" name="Линия">
            <a:extLst>
              <a:ext uri="{FF2B5EF4-FFF2-40B4-BE49-F238E27FC236}">
                <a16:creationId xmlns:a16="http://schemas.microsoft.com/office/drawing/2014/main" id="{E019B07F-70FA-E1FB-0EB8-6F0686878B10}"/>
              </a:ext>
            </a:extLst>
          </p:cNvPr>
          <p:cNvSpPr/>
          <p:nvPr/>
        </p:nvSpPr>
        <p:spPr>
          <a:xfrm>
            <a:off x="164392" y="820124"/>
            <a:ext cx="11307371" cy="0"/>
          </a:xfrm>
          <a:prstGeom prst="line">
            <a:avLst/>
          </a:prstGeom>
          <a:ln w="25400">
            <a:solidFill>
              <a:srgbClr val="66BFE7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FF9BCCE5-5795-246A-9DA9-AA045BEB18BE}"/>
              </a:ext>
            </a:extLst>
          </p:cNvPr>
          <p:cNvSpPr txBox="1">
            <a:spLocks/>
          </p:cNvSpPr>
          <p:nvPr/>
        </p:nvSpPr>
        <p:spPr>
          <a:xfrm>
            <a:off x="11849101" y="6565515"/>
            <a:ext cx="454660" cy="3200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609D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Regular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417916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0E7231-350B-B4C8-465E-01F1AB4816AB}"/>
              </a:ext>
            </a:extLst>
          </p:cNvPr>
          <p:cNvSpPr txBox="1"/>
          <p:nvPr/>
        </p:nvSpPr>
        <p:spPr>
          <a:xfrm>
            <a:off x="23004" y="1659284"/>
            <a:ext cx="42454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Рама боковая</a:t>
            </a:r>
          </a:p>
          <a:p>
            <a:pPr algn="ctr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Балка надрессорная</a:t>
            </a:r>
          </a:p>
          <a:p>
            <a:pPr algn="ctr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Ось черновая</a:t>
            </a:r>
          </a:p>
          <a:p>
            <a:pPr algn="ctr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Ось чистовая</a:t>
            </a:r>
          </a:p>
          <a:p>
            <a:pPr algn="ctr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Колесо цельнокатаное</a:t>
            </a:r>
          </a:p>
          <a:p>
            <a:pPr algn="ctr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Колесные пары вагонные</a:t>
            </a:r>
          </a:p>
          <a:p>
            <a:pPr algn="ctr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Хомут тяговый</a:t>
            </a:r>
          </a:p>
          <a:p>
            <a:pPr algn="ctr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Автосцепка СА-3</a:t>
            </a:r>
          </a:p>
          <a:p>
            <a:pPr algn="ctr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Аппарат поглощающий</a:t>
            </a:r>
          </a:p>
          <a:p>
            <a:pPr algn="ctr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Воздухораспределитель</a:t>
            </a:r>
          </a:p>
          <a:p>
            <a:pPr algn="ctr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Воздушный резервуар</a:t>
            </a:r>
          </a:p>
          <a:p>
            <a:pPr algn="ctr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Цилиндр тормозной</a:t>
            </a:r>
          </a:p>
          <a:p>
            <a:pPr algn="ctr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Авторежим</a:t>
            </a:r>
          </a:p>
          <a:p>
            <a:pPr algn="ctr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Регулятор тормозной рычажной передачи</a:t>
            </a:r>
          </a:p>
          <a:p>
            <a:pPr algn="ctr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Кассетный подшипник</a:t>
            </a:r>
          </a:p>
          <a:p>
            <a:pPr algn="ctr"/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Триангель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0763D2-23EF-C25A-DBE0-DF1763478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721" y="1867586"/>
            <a:ext cx="3197363" cy="1376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F5C747-E37D-C140-A516-E658027A901C}"/>
              </a:ext>
            </a:extLst>
          </p:cNvPr>
          <p:cNvSpPr txBox="1"/>
          <p:nvPr/>
        </p:nvSpPr>
        <p:spPr>
          <a:xfrm>
            <a:off x="4535278" y="3269677"/>
            <a:ext cx="306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609D"/>
                </a:solidFill>
                <a:latin typeface="Montserrat" pitchFamily="2" charset="0"/>
              </a:rPr>
              <a:t>"Пример штрихового кода Code 128 без </a:t>
            </a:r>
            <a:br>
              <a:rPr lang="ru-RU" sz="1000" dirty="0">
                <a:solidFill>
                  <a:srgbClr val="00609D"/>
                </a:solidFill>
                <a:latin typeface="Montserrat" pitchFamily="2" charset="0"/>
              </a:rPr>
            </a:br>
            <a:r>
              <a:rPr lang="ru-RU" sz="1000" dirty="0">
                <a:solidFill>
                  <a:srgbClr val="00609D"/>
                </a:solidFill>
                <a:latin typeface="Montserrat" pitchFamily="2" charset="0"/>
              </a:rPr>
              <a:t>блока ИНФРАСШИРЕНИЕ"</a:t>
            </a:r>
            <a:endParaRPr lang="ru-RU" sz="1000" kern="0" dirty="0">
              <a:solidFill>
                <a:srgbClr val="00609D"/>
              </a:solidFill>
              <a:latin typeface="Montserrat" pitchFamily="2" charset="0"/>
              <a:cs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B77A9F-8302-E536-CBF6-294717F04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362" y="3949813"/>
            <a:ext cx="1841273" cy="17399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82B2BE-E355-FC27-9A4E-87718A107702}"/>
              </a:ext>
            </a:extLst>
          </p:cNvPr>
          <p:cNvSpPr txBox="1"/>
          <p:nvPr/>
        </p:nvSpPr>
        <p:spPr>
          <a:xfrm>
            <a:off x="4689582" y="5769757"/>
            <a:ext cx="2812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609D"/>
                </a:solidFill>
                <a:latin typeface="Montserrat" pitchFamily="2" charset="0"/>
              </a:rPr>
              <a:t>"Пример штрихового кода QR без </a:t>
            </a:r>
            <a:br>
              <a:rPr lang="ru-RU" sz="1000" dirty="0">
                <a:solidFill>
                  <a:srgbClr val="00609D"/>
                </a:solidFill>
                <a:latin typeface="Montserrat" pitchFamily="2" charset="0"/>
              </a:rPr>
            </a:br>
            <a:r>
              <a:rPr lang="ru-RU" sz="1000" dirty="0">
                <a:solidFill>
                  <a:srgbClr val="00609D"/>
                </a:solidFill>
                <a:latin typeface="Montserrat" pitchFamily="2" charset="0"/>
              </a:rPr>
              <a:t>блока ИНФРАСШИРЕНИЕ"</a:t>
            </a:r>
            <a:endParaRPr lang="ru-RU" sz="1000" kern="0" dirty="0">
              <a:solidFill>
                <a:srgbClr val="00609D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id="{6226DAFE-3086-EC89-3084-48A641CE4F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529" y="108409"/>
            <a:ext cx="8312926" cy="643915"/>
          </a:xfrm>
        </p:spPr>
        <p:txBody>
          <a:bodyPr/>
          <a:lstStyle/>
          <a:p>
            <a:pPr marL="0" indent="0"/>
            <a:r>
              <a:rPr lang="ru-RU" sz="2000" i="1" dirty="0"/>
              <a:t>Список деталей и узлов, на которые предполагается нанесение идентификационной маркировки</a:t>
            </a:r>
          </a:p>
        </p:txBody>
      </p:sp>
      <p:sp>
        <p:nvSpPr>
          <p:cNvPr id="12" name="Линия">
            <a:extLst>
              <a:ext uri="{FF2B5EF4-FFF2-40B4-BE49-F238E27FC236}">
                <a16:creationId xmlns:a16="http://schemas.microsoft.com/office/drawing/2014/main" id="{D263F299-B999-2C27-C6AD-1158CEA39CF4}"/>
              </a:ext>
            </a:extLst>
          </p:cNvPr>
          <p:cNvSpPr/>
          <p:nvPr/>
        </p:nvSpPr>
        <p:spPr>
          <a:xfrm>
            <a:off x="164392" y="820124"/>
            <a:ext cx="11307371" cy="0"/>
          </a:xfrm>
          <a:prstGeom prst="line">
            <a:avLst/>
          </a:prstGeom>
          <a:ln w="25400">
            <a:solidFill>
              <a:srgbClr val="66BFE7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0320B7-84EE-F120-9AAA-89B7A0C201DC}"/>
              </a:ext>
            </a:extLst>
          </p:cNvPr>
          <p:cNvSpPr txBox="1"/>
          <p:nvPr/>
        </p:nvSpPr>
        <p:spPr>
          <a:xfrm>
            <a:off x="164392" y="940830"/>
            <a:ext cx="11464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Цель</a:t>
            </a:r>
            <a:r>
              <a:rPr lang="en-US" sz="1600" b="1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:</a:t>
            </a:r>
            <a:r>
              <a:rPr lang="en-US" sz="1600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 </a:t>
            </a:r>
            <a:r>
              <a:rPr lang="ru-RU" sz="1600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автоматическое формирование электронных документов на вагон</a:t>
            </a:r>
            <a:r>
              <a:rPr lang="en-US" sz="1600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: </a:t>
            </a:r>
            <a:r>
              <a:rPr lang="ru-RU" sz="1600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ВУ-1</a:t>
            </a:r>
            <a:r>
              <a:rPr lang="en-US" sz="1600" dirty="0">
                <a:solidFill>
                  <a:srgbClr val="00609D"/>
                </a:solidFill>
                <a:latin typeface="Montserrat" pitchFamily="2" charset="0"/>
              </a:rPr>
              <a:t>, </a:t>
            </a:r>
            <a:r>
              <a:rPr lang="ru-RU" sz="1600" dirty="0">
                <a:solidFill>
                  <a:srgbClr val="00609D"/>
                </a:solidFill>
                <a:latin typeface="Montserrat" pitchFamily="2" charset="0"/>
              </a:rPr>
              <a:t>ВУ-4М с расширенным листком учета комплектаций, Акт допуска</a:t>
            </a:r>
            <a:endParaRPr lang="ru-RU" sz="1600" kern="0" dirty="0">
              <a:solidFill>
                <a:srgbClr val="00609D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843015-EB61-31C1-9523-CC33FC08D5BB}"/>
              </a:ext>
            </a:extLst>
          </p:cNvPr>
          <p:cNvSpPr txBox="1"/>
          <p:nvPr/>
        </p:nvSpPr>
        <p:spPr>
          <a:xfrm>
            <a:off x="7933935" y="2555959"/>
            <a:ext cx="40455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Обеспечивает возможность проверки в онлайн режиме подлинности факта изготовления, а также доступ к электронному паспорту на узлы и детали грузовых вагонов без непосредственного обращения на завод изготовитель.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8278E9-97F4-7491-7725-BB0BD7284EFE}"/>
              </a:ext>
            </a:extLst>
          </p:cNvPr>
          <p:cNvSpPr txBox="1"/>
          <p:nvPr/>
        </p:nvSpPr>
        <p:spPr>
          <a:xfrm>
            <a:off x="8598464" y="1995155"/>
            <a:ext cx="27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0" dirty="0">
                <a:solidFill>
                  <a:srgbClr val="00609D"/>
                </a:solidFill>
                <a:latin typeface="Montserrat" pitchFamily="2" charset="0"/>
                <a:cs typeface="Arial"/>
              </a:rPr>
              <a:t>Поисковая система</a:t>
            </a:r>
            <a:endParaRPr lang="ru-RU" kern="0" dirty="0">
              <a:solidFill>
                <a:srgbClr val="00609D"/>
              </a:solidFill>
              <a:latin typeface="Montserrat" pitchFamily="2" charset="0"/>
              <a:cs typeface="Arial"/>
            </a:endParaRPr>
          </a:p>
        </p:txBody>
      </p:sp>
      <p:sp>
        <p:nvSpPr>
          <p:cNvPr id="18" name="Номер слайда">
            <a:extLst>
              <a:ext uri="{FF2B5EF4-FFF2-40B4-BE49-F238E27FC236}">
                <a16:creationId xmlns:a16="http://schemas.microsoft.com/office/drawing/2014/main" id="{2357C594-6C96-E228-C7CC-2CA9711903C3}"/>
              </a:ext>
            </a:extLst>
          </p:cNvPr>
          <p:cNvSpPr txBox="1">
            <a:spLocks/>
          </p:cNvSpPr>
          <p:nvPr/>
        </p:nvSpPr>
        <p:spPr>
          <a:xfrm>
            <a:off x="11849101" y="6565515"/>
            <a:ext cx="454660" cy="3200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609D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Regular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837238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Оформление по умолчанию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55840</TotalTime>
  <Words>818</Words>
  <Application>Microsoft Office PowerPoint</Application>
  <PresentationFormat>Широкоэкранный</PresentationFormat>
  <Paragraphs>144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Montserrat</vt:lpstr>
      <vt:lpstr>Montserrat Bold</vt:lpstr>
      <vt:lpstr>Montserrat Regular</vt:lpstr>
      <vt:lpstr>PT Sans</vt:lpstr>
      <vt:lpstr>Tahoma</vt:lpstr>
      <vt:lpstr>Times New Roman</vt:lpstr>
      <vt:lpstr>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Skvortsova</dc:creator>
  <cp:lastModifiedBy>bukharov</cp:lastModifiedBy>
  <cp:revision>428</cp:revision>
  <cp:lastPrinted>2025-04-25T06:04:54Z</cp:lastPrinted>
  <dcterms:modified xsi:type="dcterms:W3CDTF">2025-04-25T06:19:18Z</dcterms:modified>
</cp:coreProperties>
</file>