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4" r:id="rId2"/>
  </p:sldMasterIdLst>
  <p:notesMasterIdLst>
    <p:notesMasterId r:id="rId13"/>
  </p:notesMasterIdLst>
  <p:handoutMasterIdLst>
    <p:handoutMasterId r:id="rId14"/>
  </p:handoutMasterIdLst>
  <p:sldIdLst>
    <p:sldId id="273" r:id="rId3"/>
    <p:sldId id="721" r:id="rId4"/>
    <p:sldId id="3265" r:id="rId5"/>
    <p:sldId id="3261" r:id="rId6"/>
    <p:sldId id="3266" r:id="rId7"/>
    <p:sldId id="3268" r:id="rId8"/>
    <p:sldId id="3267" r:id="rId9"/>
    <p:sldId id="569" r:id="rId10"/>
    <p:sldId id="3264" r:id="rId11"/>
    <p:sldId id="719" r:id="rId12"/>
  </p:sldIdLst>
  <p:sldSz cx="12192000" cy="6858000"/>
  <p:notesSz cx="9926638" cy="6797675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758842D2-1D02-4476-9B40-17A86D902D51}">
          <p14:sldIdLst>
            <p14:sldId id="273"/>
            <p14:sldId id="721"/>
            <p14:sldId id="3265"/>
            <p14:sldId id="3261"/>
            <p14:sldId id="3266"/>
            <p14:sldId id="3268"/>
            <p14:sldId id="3267"/>
            <p14:sldId id="569"/>
            <p14:sldId id="3264"/>
          </p14:sldIdLst>
        </p14:section>
        <p14:section name="Раздел без заголовка" id="{D2DAADB1-AD50-472F-98FD-3CAC225985F2}">
          <p14:sldIdLst>
            <p14:sldId id="71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Григорий Полявин" initials="ГП" lastIdx="1" clrIdx="0">
    <p:extLst>
      <p:ext uri="{19B8F6BF-5375-455C-9EA6-DF929625EA0E}">
        <p15:presenceInfo xmlns:p15="http://schemas.microsoft.com/office/powerpoint/2012/main" userId="fbeb5c207cc6dfa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C2D9"/>
    <a:srgbClr val="2A6F97"/>
    <a:srgbClr val="3A6A88"/>
    <a:srgbClr val="C5E3ED"/>
    <a:srgbClr val="A9D6E5"/>
    <a:srgbClr val="61A5C2"/>
    <a:srgbClr val="468FAF"/>
    <a:srgbClr val="2C7DA0"/>
    <a:srgbClr val="014F86"/>
    <a:srgbClr val="3998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D0D6"/>
          </a:solidFill>
        </a:fill>
      </a:tcStyle>
    </a:wholeTbl>
    <a:band2H>
      <a:tcTxStyle/>
      <a:tcStyle>
        <a:tcBdr/>
        <a:fill>
          <a:solidFill>
            <a:srgbClr val="E7E9EC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9D7CA"/>
          </a:solidFill>
        </a:fill>
      </a:tcStyle>
    </a:wholeTbl>
    <a:band2H>
      <a:tcTxStyle/>
      <a:tcStyle>
        <a:tcBdr/>
        <a:fill>
          <a:solidFill>
            <a:srgbClr val="FCEC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9DDD0"/>
          </a:solidFill>
        </a:fill>
      </a:tcStyle>
    </a:wholeTbl>
    <a:band2H>
      <a:tcTxStyle/>
      <a:tcStyle>
        <a:tcBdr/>
        <a:fill>
          <a:solidFill>
            <a:srgbClr val="F4EFE9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20"/>
    <p:restoredTop sz="93918" autoAdjust="0"/>
  </p:normalViewPr>
  <p:slideViewPr>
    <p:cSldViewPr snapToGrid="0" snapToObjects="1">
      <p:cViewPr varScale="1">
        <p:scale>
          <a:sx n="102" d="100"/>
          <a:sy n="102" d="100"/>
        </p:scale>
        <p:origin x="78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78" d="100"/>
          <a:sy n="78" d="100"/>
        </p:scale>
        <p:origin x="397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A10-49F5-A6FA-AEA6EC537A6B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A10-49F5-A6FA-AEA6EC537A6B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A10-49F5-A6FA-AEA6EC537A6B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A10-49F5-A6FA-AEA6EC537A6B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9A10-49F5-A6FA-AEA6EC537A6B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9A10-49F5-A6FA-AEA6EC537A6B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9A10-49F5-A6FA-AEA6EC537A6B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9A10-49F5-A6FA-AEA6EC537A6B}"/>
              </c:ext>
            </c:extLst>
          </c:dPt>
          <c:dLbls>
            <c:dLbl>
              <c:idx val="0"/>
              <c:layout>
                <c:manualLayout>
                  <c:x val="-4.8174069472347245E-3"/>
                  <c:y val="2.049107920772909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>
                    <a:defRPr lang="en-US" sz="1400" b="1" i="1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878389189330794"/>
                      <c:h val="0.1505680168057464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9A10-49F5-A6FA-AEA6EC537A6B}"/>
                </c:ext>
              </c:extLst>
            </c:dLbl>
            <c:dLbl>
              <c:idx val="1"/>
              <c:layout>
                <c:manualLayout>
                  <c:x val="-1.8065730879192191E-3"/>
                  <c:y val="3.073651797066084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>
                    <a:defRPr lang="en-US" sz="1400" b="1" i="1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689880716448437"/>
                      <c:h val="0.1877452451483410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9A10-49F5-A6FA-AEA6EC537A6B}"/>
                </c:ext>
              </c:extLst>
            </c:dLbl>
            <c:dLbl>
              <c:idx val="2"/>
              <c:layout>
                <c:manualLayout>
                  <c:x val="1.2279387983700265E-2"/>
                  <c:y val="8.8440461865288058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>
                    <a:defRPr lang="en-US" sz="1400" b="1" i="1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27264834008296807"/>
                      <c:h val="0.1426802002555188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9A10-49F5-A6FA-AEA6EC537A6B}"/>
                </c:ext>
              </c:extLst>
            </c:dLbl>
            <c:dLbl>
              <c:idx val="3"/>
              <c:layout>
                <c:manualLayout>
                  <c:x val="6.3550667220367155E-3"/>
                  <c:y val="0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ctr">
                      <a:defRPr lang="en-US" sz="1400" b="1" i="1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19 814 518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338368688140767"/>
                      <c:h val="0.1305324771434621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9A10-49F5-A6FA-AEA6EC537A6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1" i="1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9 мес. 2024</c:v>
                </c:pt>
              </c:strCache>
            </c:strRef>
          </c:cat>
          <c:val>
            <c:numRef>
              <c:f>Лист1!$B$2:$B$5</c:f>
              <c:numCache>
                <c:formatCode>#,##0</c:formatCode>
                <c:ptCount val="4"/>
                <c:pt idx="0">
                  <c:v>1050047</c:v>
                </c:pt>
                <c:pt idx="1">
                  <c:v>5013448</c:v>
                </c:pt>
                <c:pt idx="2">
                  <c:v>13000972</c:v>
                </c:pt>
                <c:pt idx="3">
                  <c:v>18810440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9A10-49F5-A6FA-AEA6EC537A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51400848"/>
        <c:axId val="2051422480"/>
      </c:barChart>
      <c:catAx>
        <c:axId val="2051400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400" b="1" i="1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51422480"/>
        <c:crosses val="autoZero"/>
        <c:auto val="1"/>
        <c:lblAlgn val="ctr"/>
        <c:lblOffset val="100"/>
        <c:noMultiLvlLbl val="0"/>
      </c:catAx>
      <c:valAx>
        <c:axId val="2051422480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2051400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7EC-45D0-A5AC-FF52FDB48FD1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7EC-45D0-A5AC-FF52FDB48FD1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7EC-45D0-A5AC-FF52FDB48FD1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7EC-45D0-A5AC-FF52FDB48FD1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7EC-45D0-A5AC-FF52FDB48FD1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C7EC-45D0-A5AC-FF52FDB48FD1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C7EC-45D0-A5AC-FF52FDB48FD1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C7EC-45D0-A5AC-FF52FDB48FD1}"/>
              </c:ext>
            </c:extLst>
          </c:dPt>
          <c:dLbls>
            <c:dLbl>
              <c:idx val="0"/>
              <c:layout>
                <c:manualLayout>
                  <c:x val="-4.4388310245260321E-3"/>
                  <c:y val="2.929118109422626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>
                    <a:defRPr lang="en-US" sz="1400" b="1" i="1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850006693461479"/>
                      <c:h val="0.1505682027853837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C7EC-45D0-A5AC-FF52FDB48FD1}"/>
                </c:ext>
              </c:extLst>
            </c:dLbl>
            <c:dLbl>
              <c:idx val="1"/>
              <c:layout>
                <c:manualLayout>
                  <c:x val="-3.852229135102117E-3"/>
                  <c:y val="2.0168186541204411E-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>
                    <a:defRPr lang="en-US" sz="1400" b="1" i="1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7178984743054242"/>
                      <c:h val="9.04135769004885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C7EC-45D0-A5AC-FF52FDB48FD1}"/>
                </c:ext>
              </c:extLst>
            </c:dLbl>
            <c:dLbl>
              <c:idx val="2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7EC-45D0-A5AC-FF52FDB48FD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1" i="1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9 мес. 2024</c:v>
                </c:pt>
              </c:strCache>
            </c:strRef>
          </c:cat>
          <c:val>
            <c:numRef>
              <c:f>Лист1!$B$2:$B$5</c:f>
              <c:numCache>
                <c:formatCode>#,##0</c:formatCode>
                <c:ptCount val="4"/>
                <c:pt idx="0">
                  <c:v>14</c:v>
                </c:pt>
                <c:pt idx="1">
                  <c:v>17</c:v>
                </c:pt>
                <c:pt idx="2" formatCode="General">
                  <c:v>17</c:v>
                </c:pt>
                <c:pt idx="3" formatCode="General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C7EC-45D0-A5AC-FF52FDB48F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51400848"/>
        <c:axId val="2051422480"/>
      </c:barChart>
      <c:catAx>
        <c:axId val="2051400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400" b="1" i="1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51422480"/>
        <c:crosses val="autoZero"/>
        <c:auto val="1"/>
        <c:lblAlgn val="ctr"/>
        <c:lblOffset val="100"/>
        <c:noMultiLvlLbl val="0"/>
      </c:catAx>
      <c:valAx>
        <c:axId val="2051422480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2051400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1D7D7C45-12CF-2EC8-1FC5-50840454E4C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2"/>
            <a:ext cx="4302625" cy="341297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9456B19-A85E-9821-CA3E-CB64FBC4D7F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621696" y="2"/>
            <a:ext cx="4302625" cy="341297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r">
              <a:defRPr sz="1200"/>
            </a:lvl1pPr>
          </a:lstStyle>
          <a:p>
            <a:fld id="{836ECBE7-5A74-4255-B2F1-DB9E4725078C}" type="datetimeFigureOut">
              <a:rPr lang="ru-RU" smtClean="0"/>
              <a:t>04.10.2024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D28FDF3-C84B-9FBF-25AF-B6E3085DB45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6456380"/>
            <a:ext cx="4302625" cy="341297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2D137F8-A072-75B3-F146-60A3213AD9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621696" y="6456380"/>
            <a:ext cx="4302625" cy="341297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r">
              <a:defRPr sz="1200"/>
            </a:lvl1pPr>
          </a:lstStyle>
          <a:p>
            <a:fld id="{C868EDAF-9567-4437-A4D3-7BD6B96AD5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232572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/>
          </p:nvPr>
        </p:nvSpPr>
        <p:spPr>
          <a:xfrm>
            <a:off x="2698750" y="509588"/>
            <a:ext cx="4529138" cy="2547937"/>
          </a:xfrm>
          <a:prstGeom prst="rect">
            <a:avLst/>
          </a:prstGeom>
        </p:spPr>
        <p:txBody>
          <a:bodyPr lIns="90915" tIns="45458" rIns="90915" bIns="45458"/>
          <a:lstStyle/>
          <a:p>
            <a:endParaRPr/>
          </a:p>
        </p:txBody>
      </p:sp>
      <p:sp>
        <p:nvSpPr>
          <p:cNvPr id="97" name="Shape 97"/>
          <p:cNvSpPr>
            <a:spLocks noGrp="1"/>
          </p:cNvSpPr>
          <p:nvPr>
            <p:ph type="body" sz="quarter" idx="1"/>
          </p:nvPr>
        </p:nvSpPr>
        <p:spPr>
          <a:xfrm>
            <a:off x="1323552" y="3228901"/>
            <a:ext cx="7279536" cy="3058953"/>
          </a:xfrm>
          <a:prstGeom prst="rect">
            <a:avLst/>
          </a:prstGeom>
        </p:spPr>
        <p:txBody>
          <a:bodyPr lIns="90915" tIns="45458" rIns="90915" bIns="45458"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latinLnBrk="0">
      <a:spcBef>
        <a:spcPts val="400"/>
      </a:spcBef>
      <a:defRPr sz="1200">
        <a:latin typeface="+mj-lt"/>
        <a:ea typeface="+mj-ea"/>
        <a:cs typeface="+mj-cs"/>
        <a:sym typeface="Calibri"/>
      </a:defRPr>
    </a:lvl1pPr>
    <a:lvl2pPr indent="2286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2pPr>
    <a:lvl3pPr indent="4572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3pPr>
    <a:lvl4pPr indent="6858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4pPr>
    <a:lvl5pPr indent="9144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5pPr>
    <a:lvl6pPr indent="11430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6pPr>
    <a:lvl7pPr indent="13716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7pPr>
    <a:lvl8pPr indent="16002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8pPr>
    <a:lvl9pPr indent="18288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6492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icpvk.ru" TargetMode="Externa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hyperlink" Target="http://icpvk.ru" TargetMode="Externa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icpvk.ru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ОО «Инспекторский центр «Приемка вагонов и комплектующих»">
            <a:extLst>
              <a:ext uri="{FF2B5EF4-FFF2-40B4-BE49-F238E27FC236}">
                <a16:creationId xmlns:a16="http://schemas.microsoft.com/office/drawing/2014/main" id="{BA5285A5-5126-754C-989A-6E2D9593D64F}"/>
              </a:ext>
            </a:extLst>
          </p:cNvPr>
          <p:cNvSpPr txBox="1"/>
          <p:nvPr userDrawn="1"/>
        </p:nvSpPr>
        <p:spPr>
          <a:xfrm>
            <a:off x="384070" y="6318602"/>
            <a:ext cx="5004259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100">
                <a:solidFill>
                  <a:srgbClr val="00609D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lvl1pPr>
          </a:lstStyle>
          <a:p>
            <a:r>
              <a:t>ООО «Инспекторский центр «Приемка вагонов и комплектующих»</a:t>
            </a:r>
          </a:p>
        </p:txBody>
      </p:sp>
      <p:sp>
        <p:nvSpPr>
          <p:cNvPr id="5" name="icpvk.ru">
            <a:extLst>
              <a:ext uri="{FF2B5EF4-FFF2-40B4-BE49-F238E27FC236}">
                <a16:creationId xmlns:a16="http://schemas.microsoft.com/office/drawing/2014/main" id="{5D6B7812-4653-5348-B16B-4D794AC5C1C2}"/>
              </a:ext>
            </a:extLst>
          </p:cNvPr>
          <p:cNvSpPr txBox="1"/>
          <p:nvPr userDrawn="1"/>
        </p:nvSpPr>
        <p:spPr>
          <a:xfrm>
            <a:off x="11004278" y="6318602"/>
            <a:ext cx="800038" cy="294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300">
                <a:solidFill>
                  <a:srgbClr val="00609D"/>
                </a:solidFill>
                <a:uFill>
                  <a:solidFill>
                    <a:srgbClr val="6B9F25"/>
                  </a:solidFill>
                </a:uFill>
                <a:latin typeface="Montserrat Bold"/>
                <a:ea typeface="Montserrat Bold"/>
                <a:cs typeface="Montserrat Bold"/>
                <a:sym typeface="Montserrat Bold"/>
                <a:hlinkClick r:id="rId2"/>
              </a:defRPr>
            </a:lvl1pPr>
          </a:lstStyle>
          <a:p>
            <a:pPr>
              <a:defRPr>
                <a:uFillTx/>
              </a:defRPr>
            </a:pPr>
            <a:r>
              <a:rPr>
                <a:uFill>
                  <a:solidFill>
                    <a:srgbClr val="6B9F25"/>
                  </a:solidFill>
                </a:uFill>
                <a:hlinkClick r:id="rId2"/>
              </a:rPr>
              <a:t>icpvk.ru</a:t>
            </a:r>
          </a:p>
        </p:txBody>
      </p:sp>
      <p:pic>
        <p:nvPicPr>
          <p:cNvPr id="9" name="элемент ицпвк голубой-10.png" descr="элемент ицпвк голубой-10.png">
            <a:extLst>
              <a:ext uri="{FF2B5EF4-FFF2-40B4-BE49-F238E27FC236}">
                <a16:creationId xmlns:a16="http://schemas.microsoft.com/office/drawing/2014/main" id="{AAA8DC43-2EDE-2446-B479-49162023236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824639" y="-1681749"/>
            <a:ext cx="17090202" cy="85994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элемент2-07.png" descr="элемент2-07.png">
            <a:extLst>
              <a:ext uri="{FF2B5EF4-FFF2-40B4-BE49-F238E27FC236}">
                <a16:creationId xmlns:a16="http://schemas.microsoft.com/office/drawing/2014/main" id="{8A400908-E70F-1E44-99A3-4ED39860F78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2411347" y="2741668"/>
            <a:ext cx="3858538" cy="682081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Текст 2">
            <a:extLst>
              <a:ext uri="{FF2B5EF4-FFF2-40B4-BE49-F238E27FC236}">
                <a16:creationId xmlns:a16="http://schemas.microsoft.com/office/drawing/2014/main" id="{FCAFB50F-6719-1B41-A179-6577CA49518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94700" y="2715155"/>
            <a:ext cx="5274810" cy="745010"/>
          </a:xfrm>
          <a:prstGeom prst="rect">
            <a:avLst/>
          </a:prstGeom>
        </p:spPr>
        <p:txBody>
          <a:bodyPr/>
          <a:lstStyle>
            <a:lvl1pPr>
              <a:buNone/>
              <a:defRPr sz="4000" b="1">
                <a:solidFill>
                  <a:srgbClr val="00609D"/>
                </a:solidFill>
                <a:latin typeface="Montserrat" pitchFamily="2" charset="0"/>
              </a:defRPr>
            </a:lvl1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15" name="Текст 2">
            <a:extLst>
              <a:ext uri="{FF2B5EF4-FFF2-40B4-BE49-F238E27FC236}">
                <a16:creationId xmlns:a16="http://schemas.microsoft.com/office/drawing/2014/main" id="{3B110342-41DD-4948-B967-876EE98C41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94700" y="3583724"/>
            <a:ext cx="3269029" cy="427837"/>
          </a:xfrm>
          <a:prstGeom prst="rect">
            <a:avLst/>
          </a:prstGeom>
        </p:spPr>
        <p:txBody>
          <a:bodyPr/>
          <a:lstStyle>
            <a:lvl1pPr>
              <a:buNone/>
              <a:defRPr sz="2100" b="0">
                <a:solidFill>
                  <a:srgbClr val="00609D"/>
                </a:solidFill>
                <a:latin typeface="Montserrat" pitchFamily="2" charset="0"/>
              </a:defRPr>
            </a:lvl1pPr>
          </a:lstStyle>
          <a:p>
            <a:pPr lvl="0"/>
            <a:r>
              <a:rPr lang="ru-RU" dirty="0"/>
              <a:t>Подзаголовок слайда</a:t>
            </a:r>
          </a:p>
        </p:txBody>
      </p:sp>
      <p:pic>
        <p:nvPicPr>
          <p:cNvPr id="16" name="Рисунок 15" descr="Изображение выглядит как знак, сидит, движение, легкий&#10;&#10;Автоматически созданное описание">
            <a:extLst>
              <a:ext uri="{FF2B5EF4-FFF2-40B4-BE49-F238E27FC236}">
                <a16:creationId xmlns:a16="http://schemas.microsoft.com/office/drawing/2014/main" id="{93C1F5DC-9007-754F-94DD-D4A5EC2E46D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85" y="479145"/>
            <a:ext cx="1775862" cy="481590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DE14E8-0C54-6FB9-F0CE-EE6EBDFFB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78B073D-1731-0204-50C1-F1F9DF270B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F85D09A-A7C6-897C-339D-8F6AA247AA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D4F5E72-FA13-0096-FB53-787D76D8C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411A5-8B10-48F5-B6B8-D7BEBFF1FA77}" type="datetimeFigureOut">
              <a:rPr lang="ru-RU" smtClean="0"/>
              <a:t>04.10.2024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9CE91FC-ED7C-EBA0-871B-5FD615842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21CCCFD-5729-3983-B239-FDE8A9877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B75E8-CEBA-41A5-9403-75311807F1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477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FF321D-70E5-E913-D6DF-E392E0BDD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95EE91B-45D8-D407-5947-060D72B495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BE82C5A-671D-8147-7F7E-0DF1FA7C57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5E490F2-8C1D-EA38-06C0-6EEB5EE4CE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D1FBB04-FDC4-E64E-6974-60B358F9FC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DC1D257-4D66-AB6F-747E-990D492D2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411A5-8B10-48F5-B6B8-D7BEBFF1FA77}" type="datetimeFigureOut">
              <a:rPr lang="ru-RU" smtClean="0"/>
              <a:t>04.10.2024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5DA238D-8B5A-444A-7E69-187A81B61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C42AA46-C19A-B615-D1A6-F8F16918C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B75E8-CEBA-41A5-9403-75311807F1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7227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C6175D-D735-1432-AFCC-3EAC51767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2B5E116-C989-6AE5-01AE-924F4FCFF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411A5-8B10-48F5-B6B8-D7BEBFF1FA77}" type="datetimeFigureOut">
              <a:rPr lang="ru-RU" smtClean="0"/>
              <a:t>04.10.2024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826D6E7-183A-C15D-2A21-F20C48209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2B7F3FA-3CE6-54DB-FDEB-90D3C4EA5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B75E8-CEBA-41A5-9403-75311807F1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39440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5DA2A76-F5A1-9484-48DC-AF8F56A4F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411A5-8B10-48F5-B6B8-D7BEBFF1FA77}" type="datetimeFigureOut">
              <a:rPr lang="ru-RU" smtClean="0"/>
              <a:t>04.10.2024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8FC5DCB-DBD5-F782-CCD1-16388E9B7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54B1BAD-8833-33E6-570C-EAC57FC8C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B75E8-CEBA-41A5-9403-75311807F1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93910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57EC11-317F-2E78-2303-82283C481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9C309F1-961F-37E9-595C-5ED345AA13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D86F4B9-6376-CE7D-0667-ACD25C85F5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2DB1D47-6D2C-6BC2-9D57-12CBB260C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411A5-8B10-48F5-B6B8-D7BEBFF1FA77}" type="datetimeFigureOut">
              <a:rPr lang="ru-RU" smtClean="0"/>
              <a:t>04.10.2024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74CFFCF-F732-661E-9781-E723A9CB3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B8DFABB-DC2D-E30A-9A8B-ED258FD95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B75E8-CEBA-41A5-9403-75311807F1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71617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A9BB5A-1831-1D6B-82A7-5F19B8EC2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A568226-C04C-FC4C-79C9-D3D1ADAEAF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A6E594E-A767-E99B-19C3-658A9CEC64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A841883-E353-71CE-591A-B66B90843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411A5-8B10-48F5-B6B8-D7BEBFF1FA77}" type="datetimeFigureOut">
              <a:rPr lang="ru-RU" smtClean="0"/>
              <a:t>04.10.2024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3DE10E3-89C6-06ED-8A5C-02BE4E08E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F340FED-1BDE-B6F6-8730-4CA59F2CD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B75E8-CEBA-41A5-9403-75311807F1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08544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72DD08-D595-FC38-9646-74304B03E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7E8BED8-C405-1F57-4126-2A3CF313A8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9D5C2EF-BC87-9334-0B04-9390B0B74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411A5-8B10-48F5-B6B8-D7BEBFF1FA77}" type="datetimeFigureOut">
              <a:rPr lang="ru-RU" smtClean="0"/>
              <a:t>04.10.2024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E55FC5-95BF-4F30-AF53-19BE03B04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8F84C3-BA5A-5502-D0AD-A32301F0C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B75E8-CEBA-41A5-9403-75311807F1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8180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2C907C0-6C23-5CAA-08E1-70A999C1A2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3BAA422-46DB-14AB-160E-16002FFA82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9B5DD91-B0CD-8875-5375-E72BD98F5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411A5-8B10-48F5-B6B8-D7BEBFF1FA77}" type="datetimeFigureOut">
              <a:rPr lang="ru-RU" smtClean="0"/>
              <a:t>04.10.2024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86F389-C4F6-6001-61F0-AC927938F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D8460B-A6CF-84F3-6BF9-27335A5E7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B75E8-CEBA-41A5-9403-75311807F1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41064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ОО «Инспекторский центр «Приемка вагонов и комплектующих»">
            <a:extLst>
              <a:ext uri="{FF2B5EF4-FFF2-40B4-BE49-F238E27FC236}">
                <a16:creationId xmlns:a16="http://schemas.microsoft.com/office/drawing/2014/main" id="{79353DDE-5A5D-0643-911D-007199225EA5}"/>
              </a:ext>
            </a:extLst>
          </p:cNvPr>
          <p:cNvSpPr txBox="1"/>
          <p:nvPr userDrawn="1"/>
        </p:nvSpPr>
        <p:spPr>
          <a:xfrm>
            <a:off x="371370" y="6586385"/>
            <a:ext cx="5004259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100">
                <a:solidFill>
                  <a:srgbClr val="00609D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lvl1pPr>
          </a:lstStyle>
          <a:p>
            <a:r>
              <a:rPr dirty="0"/>
              <a:t>ООО «</a:t>
            </a:r>
            <a:r>
              <a:rPr dirty="0" err="1"/>
              <a:t>Инспекторский</a:t>
            </a:r>
            <a:r>
              <a:rPr dirty="0"/>
              <a:t> </a:t>
            </a:r>
            <a:r>
              <a:rPr dirty="0" err="1"/>
              <a:t>центр</a:t>
            </a:r>
            <a:r>
              <a:rPr dirty="0"/>
              <a:t> «</a:t>
            </a:r>
            <a:r>
              <a:rPr dirty="0" err="1"/>
              <a:t>Приемка</a:t>
            </a:r>
            <a:r>
              <a:rPr dirty="0"/>
              <a:t> </a:t>
            </a:r>
            <a:r>
              <a:rPr dirty="0" err="1"/>
              <a:t>вагонов</a:t>
            </a:r>
            <a:r>
              <a:rPr dirty="0"/>
              <a:t> и </a:t>
            </a:r>
            <a:r>
              <a:rPr dirty="0" err="1"/>
              <a:t>комплектующих</a:t>
            </a:r>
            <a:r>
              <a:rPr dirty="0"/>
              <a:t>»</a:t>
            </a:r>
          </a:p>
        </p:txBody>
      </p:sp>
      <p:pic>
        <p:nvPicPr>
          <p:cNvPr id="5" name="ицпвк фирстиль2-05.png" descr="ицпвк фирстиль2-05.png">
            <a:extLst>
              <a:ext uri="{FF2B5EF4-FFF2-40B4-BE49-F238E27FC236}">
                <a16:creationId xmlns:a16="http://schemas.microsoft.com/office/drawing/2014/main" id="{13664C14-587E-1841-BB39-E718CB721E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7575" y="2854222"/>
            <a:ext cx="800038" cy="787172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элемент2-07.png" descr="элемент2-07.png">
            <a:extLst>
              <a:ext uri="{FF2B5EF4-FFF2-40B4-BE49-F238E27FC236}">
                <a16:creationId xmlns:a16="http://schemas.microsoft.com/office/drawing/2014/main" id="{8CB8B0FD-F2CF-9247-9264-9372336149E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526737" y="135233"/>
            <a:ext cx="2313380" cy="408941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Текст 11">
            <a:extLst>
              <a:ext uri="{FF2B5EF4-FFF2-40B4-BE49-F238E27FC236}">
                <a16:creationId xmlns:a16="http://schemas.microsoft.com/office/drawing/2014/main" id="{C5670500-F628-5A48-9558-C39A5AFD061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45845" y="365240"/>
            <a:ext cx="4841875" cy="831850"/>
          </a:xfrm>
          <a:prstGeom prst="rect">
            <a:avLst/>
          </a:prstGeom>
        </p:spPr>
        <p:txBody>
          <a:bodyPr/>
          <a:lstStyle>
            <a:lvl1pPr>
              <a:buNone/>
              <a:defRPr sz="2600" b="1">
                <a:solidFill>
                  <a:srgbClr val="00609D"/>
                </a:solidFill>
                <a:latin typeface="Montserrat" pitchFamily="2" charset="0"/>
              </a:defRPr>
            </a:lvl1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id="{01E9D46F-FFDF-1942-9D69-D057B995674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86643" y="1913400"/>
            <a:ext cx="5309357" cy="3573000"/>
          </a:xfrm>
          <a:prstGeom prst="rect">
            <a:avLst/>
          </a:prstGeom>
        </p:spPr>
        <p:txBody>
          <a:bodyPr/>
          <a:lstStyle>
            <a:lvl1pPr>
              <a:buNone/>
              <a:defRPr sz="1500">
                <a:solidFill>
                  <a:srgbClr val="00609D"/>
                </a:solidFill>
                <a:latin typeface="Montserrat" pitchFamily="2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pic>
        <p:nvPicPr>
          <p:cNvPr id="15" name="Рисунок 14" descr="Изображение выглядит как знак, сидит, движение, легкий&#10;&#10;Автоматически созданное описание">
            <a:extLst>
              <a:ext uri="{FF2B5EF4-FFF2-40B4-BE49-F238E27FC236}">
                <a16:creationId xmlns:a16="http://schemas.microsoft.com/office/drawing/2014/main" id="{ED4A27D3-0A5D-C64C-B681-B51019D13AD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701" y="356744"/>
            <a:ext cx="1286276" cy="348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747269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">
            <a:extLst>
              <a:ext uri="{FF2B5EF4-FFF2-40B4-BE49-F238E27FC236}">
                <a16:creationId xmlns:a16="http://schemas.microsoft.com/office/drawing/2014/main" id="{9B9CD215-5486-C140-B74D-B22F204831C6}"/>
              </a:ext>
            </a:extLst>
          </p:cNvPr>
          <p:cNvSpPr/>
          <p:nvPr userDrawn="1"/>
        </p:nvSpPr>
        <p:spPr>
          <a:xfrm>
            <a:off x="-132945" y="-6845"/>
            <a:ext cx="9084318" cy="6871690"/>
          </a:xfrm>
          <a:prstGeom prst="rect">
            <a:avLst/>
          </a:prstGeom>
          <a:solidFill>
            <a:srgbClr val="66BFE7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pic>
        <p:nvPicPr>
          <p:cNvPr id="4" name="элемент ицпвк-белый-09.png" descr="элемент ицпвк-белый-09.png">
            <a:extLst>
              <a:ext uri="{FF2B5EF4-FFF2-40B4-BE49-F238E27FC236}">
                <a16:creationId xmlns:a16="http://schemas.microsoft.com/office/drawing/2014/main" id="{ACBDF892-03E9-8A41-83BF-BB5455E178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267265" y="-874069"/>
            <a:ext cx="16053980" cy="7500524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элемент ицпвк голубой-10.png" descr="элемент ицпвк голубой-10.png">
            <a:extLst>
              <a:ext uri="{FF2B5EF4-FFF2-40B4-BE49-F238E27FC236}">
                <a16:creationId xmlns:a16="http://schemas.microsoft.com/office/drawing/2014/main" id="{90734135-E9B3-7F4A-9F33-C4786A4D8B0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69678" t="13881" r="9844" b="298"/>
          <a:stretch>
            <a:fillRect/>
          </a:stretch>
        </p:blipFill>
        <p:spPr>
          <a:xfrm>
            <a:off x="8948549" y="-6845"/>
            <a:ext cx="3258614" cy="6871690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ООО «Инспекторский центр «Приемка вагонов и комплектующих»">
            <a:extLst>
              <a:ext uri="{FF2B5EF4-FFF2-40B4-BE49-F238E27FC236}">
                <a16:creationId xmlns:a16="http://schemas.microsoft.com/office/drawing/2014/main" id="{0BFDEDA4-805D-E942-B8C8-7085CD2B3383}"/>
              </a:ext>
            </a:extLst>
          </p:cNvPr>
          <p:cNvSpPr txBox="1"/>
          <p:nvPr userDrawn="1"/>
        </p:nvSpPr>
        <p:spPr>
          <a:xfrm>
            <a:off x="384070" y="6318602"/>
            <a:ext cx="5004259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100">
                <a:solidFill>
                  <a:srgbClr val="FFFFFF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lvl1pPr>
          </a:lstStyle>
          <a:p>
            <a:r>
              <a:t>ООО «Инспекторский центр «Приемка вагонов и комплектующих»</a:t>
            </a:r>
          </a:p>
        </p:txBody>
      </p:sp>
      <p:sp>
        <p:nvSpPr>
          <p:cNvPr id="7" name="icpvk.ru">
            <a:extLst>
              <a:ext uri="{FF2B5EF4-FFF2-40B4-BE49-F238E27FC236}">
                <a16:creationId xmlns:a16="http://schemas.microsoft.com/office/drawing/2014/main" id="{F184317F-6C26-4643-AFA7-A7B4883ECB6F}"/>
              </a:ext>
            </a:extLst>
          </p:cNvPr>
          <p:cNvSpPr txBox="1"/>
          <p:nvPr userDrawn="1"/>
        </p:nvSpPr>
        <p:spPr>
          <a:xfrm>
            <a:off x="11004278" y="6318602"/>
            <a:ext cx="800038" cy="294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300">
                <a:solidFill>
                  <a:srgbClr val="00609D"/>
                </a:solidFill>
                <a:uFill>
                  <a:solidFill>
                    <a:srgbClr val="6B9F25"/>
                  </a:solidFill>
                </a:uFill>
                <a:latin typeface="Montserrat Bold"/>
                <a:ea typeface="Montserrat Bold"/>
                <a:cs typeface="Montserrat Bold"/>
                <a:sym typeface="Montserrat Bold"/>
                <a:hlinkClick r:id="rId4"/>
              </a:defRPr>
            </a:lvl1pPr>
          </a:lstStyle>
          <a:p>
            <a:pPr>
              <a:defRPr>
                <a:uFillTx/>
              </a:defRPr>
            </a:pPr>
            <a:r>
              <a:rPr>
                <a:uFill>
                  <a:solidFill>
                    <a:srgbClr val="6B9F25"/>
                  </a:solidFill>
                </a:uFill>
                <a:hlinkClick r:id="rId4"/>
              </a:rPr>
              <a:t>icpvk.ru</a:t>
            </a:r>
          </a:p>
        </p:txBody>
      </p:sp>
      <p:pic>
        <p:nvPicPr>
          <p:cNvPr id="11" name="ицпвк белый-26.png" descr="ицпвк белый-26.png">
            <a:extLst>
              <a:ext uri="{FF2B5EF4-FFF2-40B4-BE49-F238E27FC236}">
                <a16:creationId xmlns:a16="http://schemas.microsoft.com/office/drawing/2014/main" id="{6C50F8FE-E9A9-E840-A3B1-C302A4464B7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29666" y="150278"/>
            <a:ext cx="2489548" cy="1048101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Текст 12">
            <a:extLst>
              <a:ext uri="{FF2B5EF4-FFF2-40B4-BE49-F238E27FC236}">
                <a16:creationId xmlns:a16="http://schemas.microsoft.com/office/drawing/2014/main" id="{51B3789D-4CB4-9840-8C63-1F72EF96322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2043" y="2042650"/>
            <a:ext cx="5739143" cy="1603364"/>
          </a:xfrm>
          <a:prstGeom prst="rect">
            <a:avLst/>
          </a:prstGeom>
        </p:spPr>
        <p:txBody>
          <a:bodyPr/>
          <a:lstStyle>
            <a:lvl1pPr>
              <a:buNone/>
              <a:defRPr sz="51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ru-RU" dirty="0"/>
              <a:t>Заголовок</a:t>
            </a:r>
          </a:p>
          <a:p>
            <a:pPr lvl="0"/>
            <a:r>
              <a:rPr lang="ru-RU" dirty="0"/>
              <a:t>слайда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id="{DBFDEF8D-3450-F841-9655-097CE668392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2043" y="3793134"/>
            <a:ext cx="3258614" cy="408941"/>
          </a:xfrm>
          <a:prstGeom prst="rect">
            <a:avLst/>
          </a:prstGeom>
        </p:spPr>
        <p:txBody>
          <a:bodyPr/>
          <a:lstStyle>
            <a:lvl1pPr>
              <a:buNone/>
              <a:defRPr sz="21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ru-RU" dirty="0"/>
              <a:t>Подзаголовок текста</a:t>
            </a:r>
          </a:p>
        </p:txBody>
      </p:sp>
    </p:spTree>
    <p:extLst>
      <p:ext uri="{BB962C8B-B14F-4D97-AF65-F5344CB8AC3E}">
        <p14:creationId xmlns:p14="http://schemas.microsoft.com/office/powerpoint/2010/main" val="3745326478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">
            <a:extLst>
              <a:ext uri="{FF2B5EF4-FFF2-40B4-BE49-F238E27FC236}">
                <a16:creationId xmlns:a16="http://schemas.microsoft.com/office/drawing/2014/main" id="{EC6B3911-CC7E-FC4D-A2CF-DD8CA865E9A8}"/>
              </a:ext>
            </a:extLst>
          </p:cNvPr>
          <p:cNvSpPr/>
          <p:nvPr userDrawn="1"/>
        </p:nvSpPr>
        <p:spPr>
          <a:xfrm>
            <a:off x="7681630" y="-9742"/>
            <a:ext cx="4598090" cy="6877484"/>
          </a:xfrm>
          <a:prstGeom prst="rect">
            <a:avLst/>
          </a:prstGeom>
          <a:solidFill>
            <a:srgbClr val="66BFE7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00609D"/>
                </a:solidFill>
              </a:defRPr>
            </a:pPr>
            <a:endParaRPr/>
          </a:p>
        </p:txBody>
      </p:sp>
      <p:sp>
        <p:nvSpPr>
          <p:cNvPr id="5" name="ООО «Инспекторский центр «Приемка вагонов и комплектующих»">
            <a:extLst>
              <a:ext uri="{FF2B5EF4-FFF2-40B4-BE49-F238E27FC236}">
                <a16:creationId xmlns:a16="http://schemas.microsoft.com/office/drawing/2014/main" id="{188F5E4F-B517-D348-A7EC-CF6C784836A3}"/>
              </a:ext>
            </a:extLst>
          </p:cNvPr>
          <p:cNvSpPr txBox="1"/>
          <p:nvPr userDrawn="1"/>
        </p:nvSpPr>
        <p:spPr>
          <a:xfrm>
            <a:off x="371370" y="6318602"/>
            <a:ext cx="5004259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100">
                <a:solidFill>
                  <a:srgbClr val="00609D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lvl1pPr>
          </a:lstStyle>
          <a:p>
            <a:r>
              <a:t>ООО «Инспекторский центр «Приемка вагонов и комплектующих»</a:t>
            </a:r>
          </a:p>
        </p:txBody>
      </p:sp>
      <p:sp>
        <p:nvSpPr>
          <p:cNvPr id="6" name="Текст">
            <a:extLst>
              <a:ext uri="{FF2B5EF4-FFF2-40B4-BE49-F238E27FC236}">
                <a16:creationId xmlns:a16="http://schemas.microsoft.com/office/drawing/2014/main" id="{205A5B70-A3C5-4F48-AE19-EE5DD33B148B}"/>
              </a:ext>
            </a:extLst>
          </p:cNvPr>
          <p:cNvSpPr txBox="1"/>
          <p:nvPr userDrawn="1"/>
        </p:nvSpPr>
        <p:spPr>
          <a:xfrm>
            <a:off x="10700704" y="6090002"/>
            <a:ext cx="150864" cy="294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300">
                <a:solidFill>
                  <a:srgbClr val="00609D"/>
                </a:solidFill>
                <a:uFill>
                  <a:solidFill>
                    <a:srgbClr val="6B9F25"/>
                  </a:solidFill>
                </a:uFill>
                <a:latin typeface="Montserrat Bold"/>
                <a:ea typeface="Montserrat Bold"/>
                <a:cs typeface="Montserrat Bold"/>
                <a:sym typeface="Montserrat Bold"/>
                <a:hlinkClick r:id="rId2"/>
              </a:defRPr>
            </a:lvl1pPr>
          </a:lstStyle>
          <a:p>
            <a:pPr>
              <a:defRPr>
                <a:uFillTx/>
              </a:defRPr>
            </a:pPr>
            <a:r>
              <a:rPr>
                <a:uFill>
                  <a:solidFill>
                    <a:srgbClr val="6B9F25"/>
                  </a:solidFill>
                </a:uFill>
                <a:hlinkClick r:id="rId2"/>
              </a:rPr>
              <a:t> </a:t>
            </a:r>
          </a:p>
        </p:txBody>
      </p:sp>
      <p:pic>
        <p:nvPicPr>
          <p:cNvPr id="29" name="ицпвк белый-26.png" descr="ицпвк белый-26.png">
            <a:extLst>
              <a:ext uri="{FF2B5EF4-FFF2-40B4-BE49-F238E27FC236}">
                <a16:creationId xmlns:a16="http://schemas.microsoft.com/office/drawing/2014/main" id="{0713A1D0-07FD-A441-AF48-0C732A9A987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49659" y="234344"/>
            <a:ext cx="2158733" cy="908828"/>
          </a:xfrm>
          <a:prstGeom prst="rect">
            <a:avLst/>
          </a:prstGeom>
          <a:ln w="12700">
            <a:miter lim="400000"/>
          </a:ln>
        </p:spPr>
      </p:pic>
      <p:sp>
        <p:nvSpPr>
          <p:cNvPr id="31" name="Текст 30">
            <a:extLst>
              <a:ext uri="{FF2B5EF4-FFF2-40B4-BE49-F238E27FC236}">
                <a16:creationId xmlns:a16="http://schemas.microsoft.com/office/drawing/2014/main" id="{C93940BC-F73F-F146-AB5F-D50509E4563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6456" y="1532066"/>
            <a:ext cx="2562173" cy="385762"/>
          </a:xfrm>
          <a:prstGeom prst="rect">
            <a:avLst/>
          </a:prstGeom>
        </p:spPr>
        <p:txBody>
          <a:bodyPr/>
          <a:lstStyle>
            <a:lvl1pPr>
              <a:buNone/>
              <a:defRPr sz="2100" b="1">
                <a:solidFill>
                  <a:srgbClr val="00609D"/>
                </a:solidFill>
                <a:latin typeface="Montserrat" pitchFamily="2" charset="0"/>
              </a:defRPr>
            </a:lvl1pPr>
          </a:lstStyle>
          <a:p>
            <a:pPr lvl="0"/>
            <a:r>
              <a:rPr lang="ru-RU" dirty="0"/>
              <a:t>Подзаголовок 1</a:t>
            </a:r>
          </a:p>
        </p:txBody>
      </p:sp>
      <p:sp>
        <p:nvSpPr>
          <p:cNvPr id="32" name="Текст 30">
            <a:extLst>
              <a:ext uri="{FF2B5EF4-FFF2-40B4-BE49-F238E27FC236}">
                <a16:creationId xmlns:a16="http://schemas.microsoft.com/office/drawing/2014/main" id="{0F65C4A9-0933-AF41-8A00-5AB083B774C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23663" y="1532066"/>
            <a:ext cx="2562173" cy="385762"/>
          </a:xfrm>
          <a:prstGeom prst="rect">
            <a:avLst/>
          </a:prstGeom>
        </p:spPr>
        <p:txBody>
          <a:bodyPr/>
          <a:lstStyle>
            <a:lvl1pPr>
              <a:buNone/>
              <a:defRPr sz="21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ru-RU" dirty="0"/>
              <a:t>Подзаголовок </a:t>
            </a:r>
            <a:r>
              <a:rPr lang="en-US" dirty="0"/>
              <a:t>2</a:t>
            </a:r>
            <a:endParaRPr lang="ru-RU" dirty="0"/>
          </a:p>
        </p:txBody>
      </p:sp>
      <p:sp>
        <p:nvSpPr>
          <p:cNvPr id="33" name="Текст 30">
            <a:extLst>
              <a:ext uri="{FF2B5EF4-FFF2-40B4-BE49-F238E27FC236}">
                <a16:creationId xmlns:a16="http://schemas.microsoft.com/office/drawing/2014/main" id="{425D5F38-30A8-354E-B293-426004EED48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1370" y="312980"/>
            <a:ext cx="4021633" cy="446302"/>
          </a:xfrm>
          <a:prstGeom prst="rect">
            <a:avLst/>
          </a:prstGeom>
        </p:spPr>
        <p:txBody>
          <a:bodyPr/>
          <a:lstStyle>
            <a:lvl1pPr>
              <a:buNone/>
              <a:defRPr sz="2100" b="1">
                <a:solidFill>
                  <a:srgbClr val="00609D"/>
                </a:solidFill>
                <a:latin typeface="Montserrat" pitchFamily="2" charset="0"/>
              </a:defRPr>
            </a:lvl1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8F49FBB-1550-BF49-A696-9CA9638C8A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67163" y="2130425"/>
            <a:ext cx="3259137" cy="3098800"/>
          </a:xfrm>
          <a:prstGeom prst="rect">
            <a:avLst/>
          </a:prstGeom>
        </p:spPr>
        <p:txBody>
          <a:bodyPr/>
          <a:lstStyle>
            <a:lvl1pPr>
              <a:buNone/>
              <a:defRPr sz="1500">
                <a:solidFill>
                  <a:srgbClr val="00609D"/>
                </a:solidFill>
                <a:latin typeface="Montserrat" pitchFamily="2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1" name="Текст 3">
            <a:extLst>
              <a:ext uri="{FF2B5EF4-FFF2-40B4-BE49-F238E27FC236}">
                <a16:creationId xmlns:a16="http://schemas.microsoft.com/office/drawing/2014/main" id="{8E84FF8A-6E0B-244A-8E3E-F8F4AC894A3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38080" y="2130425"/>
            <a:ext cx="3259137" cy="3098800"/>
          </a:xfrm>
          <a:prstGeom prst="rect">
            <a:avLst/>
          </a:prstGeom>
        </p:spPr>
        <p:txBody>
          <a:bodyPr/>
          <a:lstStyle>
            <a:lvl1pPr>
              <a:buNone/>
              <a:defRPr sz="15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2" name="Текст 3">
            <a:extLst>
              <a:ext uri="{FF2B5EF4-FFF2-40B4-BE49-F238E27FC236}">
                <a16:creationId xmlns:a16="http://schemas.microsoft.com/office/drawing/2014/main" id="{061883D3-59BC-094F-9232-21999CF72B4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0217" y="1606317"/>
            <a:ext cx="1117794" cy="802346"/>
          </a:xfrm>
          <a:prstGeom prst="rect">
            <a:avLst/>
          </a:prstGeom>
        </p:spPr>
        <p:txBody>
          <a:bodyPr/>
          <a:lstStyle>
            <a:lvl1pPr>
              <a:buNone/>
              <a:defRPr sz="1500">
                <a:solidFill>
                  <a:srgbClr val="00609D"/>
                </a:solidFill>
                <a:latin typeface="Montserrat" pitchFamily="2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</p:spTree>
    <p:extLst>
      <p:ext uri="{BB962C8B-B14F-4D97-AF65-F5344CB8AC3E}">
        <p14:creationId xmlns:p14="http://schemas.microsoft.com/office/powerpoint/2010/main" val="1508688870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">
            <a:extLst>
              <a:ext uri="{FF2B5EF4-FFF2-40B4-BE49-F238E27FC236}">
                <a16:creationId xmlns:a16="http://schemas.microsoft.com/office/drawing/2014/main" id="{CFFF3089-2FEC-414A-97A3-07269F46E83F}"/>
              </a:ext>
            </a:extLst>
          </p:cNvPr>
          <p:cNvSpPr/>
          <p:nvPr userDrawn="1"/>
        </p:nvSpPr>
        <p:spPr>
          <a:xfrm>
            <a:off x="7593908" y="2319"/>
            <a:ext cx="4598090" cy="6877484"/>
          </a:xfrm>
          <a:prstGeom prst="rect">
            <a:avLst/>
          </a:prstGeom>
          <a:solidFill>
            <a:srgbClr val="00609D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00609D"/>
                </a:solidFill>
              </a:defRPr>
            </a:pPr>
            <a:endParaRPr dirty="0"/>
          </a:p>
        </p:txBody>
      </p:sp>
      <p:sp>
        <p:nvSpPr>
          <p:cNvPr id="30" name="ООО «Инспекторский центр «Приемка вагонов и комплектующих»">
            <a:extLst>
              <a:ext uri="{FF2B5EF4-FFF2-40B4-BE49-F238E27FC236}">
                <a16:creationId xmlns:a16="http://schemas.microsoft.com/office/drawing/2014/main" id="{1C2A4349-F413-A945-A59F-BC1CD05392FC}"/>
              </a:ext>
            </a:extLst>
          </p:cNvPr>
          <p:cNvSpPr txBox="1"/>
          <p:nvPr userDrawn="1"/>
        </p:nvSpPr>
        <p:spPr>
          <a:xfrm>
            <a:off x="371370" y="6318602"/>
            <a:ext cx="5004259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100">
                <a:solidFill>
                  <a:srgbClr val="00609D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lvl1pPr>
          </a:lstStyle>
          <a:p>
            <a:r>
              <a:t>ООО «Инспекторский центр «Приемка вагонов и комплектующих»</a:t>
            </a:r>
          </a:p>
        </p:txBody>
      </p:sp>
      <p:sp>
        <p:nvSpPr>
          <p:cNvPr id="54" name="Текст 30">
            <a:extLst>
              <a:ext uri="{FF2B5EF4-FFF2-40B4-BE49-F238E27FC236}">
                <a16:creationId xmlns:a16="http://schemas.microsoft.com/office/drawing/2014/main" id="{297156C2-CE85-A344-8EAA-07B1E747F7B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5614" y="312980"/>
            <a:ext cx="4021633" cy="446302"/>
          </a:xfrm>
          <a:prstGeom prst="rect">
            <a:avLst/>
          </a:prstGeom>
        </p:spPr>
        <p:txBody>
          <a:bodyPr/>
          <a:lstStyle>
            <a:lvl1pPr>
              <a:buNone/>
              <a:defRPr sz="2100" b="1">
                <a:solidFill>
                  <a:srgbClr val="00609D"/>
                </a:solidFill>
                <a:latin typeface="Montserrat" pitchFamily="2" charset="0"/>
              </a:defRPr>
            </a:lvl1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55" name="Текст 30">
            <a:extLst>
              <a:ext uri="{FF2B5EF4-FFF2-40B4-BE49-F238E27FC236}">
                <a16:creationId xmlns:a16="http://schemas.microsoft.com/office/drawing/2014/main" id="{3AA03108-52E9-074F-B4FB-A01A54D7C57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6456" y="1532066"/>
            <a:ext cx="2562173" cy="385762"/>
          </a:xfrm>
          <a:prstGeom prst="rect">
            <a:avLst/>
          </a:prstGeom>
        </p:spPr>
        <p:txBody>
          <a:bodyPr/>
          <a:lstStyle>
            <a:lvl1pPr>
              <a:buNone/>
              <a:defRPr sz="2100" b="1">
                <a:solidFill>
                  <a:srgbClr val="00609D"/>
                </a:solidFill>
                <a:latin typeface="Montserrat" pitchFamily="2" charset="0"/>
              </a:defRPr>
            </a:lvl1pPr>
          </a:lstStyle>
          <a:p>
            <a:pPr lvl="0"/>
            <a:r>
              <a:rPr lang="ru-RU" dirty="0"/>
              <a:t>Подзаголовок 1</a:t>
            </a:r>
          </a:p>
        </p:txBody>
      </p:sp>
      <p:sp>
        <p:nvSpPr>
          <p:cNvPr id="56" name="Текст 30">
            <a:extLst>
              <a:ext uri="{FF2B5EF4-FFF2-40B4-BE49-F238E27FC236}">
                <a16:creationId xmlns:a16="http://schemas.microsoft.com/office/drawing/2014/main" id="{CD3BFB48-2E56-DC44-BC76-6F7C0086FCC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23663" y="1532066"/>
            <a:ext cx="2562173" cy="385762"/>
          </a:xfrm>
          <a:prstGeom prst="rect">
            <a:avLst/>
          </a:prstGeom>
        </p:spPr>
        <p:txBody>
          <a:bodyPr/>
          <a:lstStyle>
            <a:lvl1pPr>
              <a:buNone/>
              <a:defRPr sz="21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ru-RU" dirty="0"/>
              <a:t>Подзаголовок </a:t>
            </a:r>
            <a:r>
              <a:rPr lang="en-US" dirty="0"/>
              <a:t>2</a:t>
            </a:r>
            <a:endParaRPr lang="ru-RU" dirty="0"/>
          </a:p>
        </p:txBody>
      </p:sp>
      <p:pic>
        <p:nvPicPr>
          <p:cNvPr id="58" name="ицпвк белый-26.png" descr="ицпвк белый-26.png">
            <a:extLst>
              <a:ext uri="{FF2B5EF4-FFF2-40B4-BE49-F238E27FC236}">
                <a16:creationId xmlns:a16="http://schemas.microsoft.com/office/drawing/2014/main" id="{78A327F9-4BE7-814B-819A-0BF478DD29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49659" y="234344"/>
            <a:ext cx="2158733" cy="908828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Текст 3">
            <a:extLst>
              <a:ext uri="{FF2B5EF4-FFF2-40B4-BE49-F238E27FC236}">
                <a16:creationId xmlns:a16="http://schemas.microsoft.com/office/drawing/2014/main" id="{51A905C0-BEF9-5A41-8946-42695C14BD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67163" y="2130425"/>
            <a:ext cx="3259137" cy="3098800"/>
          </a:xfrm>
          <a:prstGeom prst="rect">
            <a:avLst/>
          </a:prstGeom>
        </p:spPr>
        <p:txBody>
          <a:bodyPr/>
          <a:lstStyle>
            <a:lvl1pPr>
              <a:buNone/>
              <a:defRPr sz="1500">
                <a:solidFill>
                  <a:srgbClr val="00609D"/>
                </a:solidFill>
                <a:latin typeface="Montserrat" pitchFamily="2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9" name="Текст 3">
            <a:extLst>
              <a:ext uri="{FF2B5EF4-FFF2-40B4-BE49-F238E27FC236}">
                <a16:creationId xmlns:a16="http://schemas.microsoft.com/office/drawing/2014/main" id="{163B9E1E-1CF7-E84C-8027-D2BBB41221E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26928" y="2130425"/>
            <a:ext cx="3259137" cy="3098800"/>
          </a:xfrm>
          <a:prstGeom prst="rect">
            <a:avLst/>
          </a:prstGeom>
        </p:spPr>
        <p:txBody>
          <a:bodyPr/>
          <a:lstStyle>
            <a:lvl1pPr>
              <a:buNone/>
              <a:defRPr sz="15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1" name="Текст 3">
            <a:extLst>
              <a:ext uri="{FF2B5EF4-FFF2-40B4-BE49-F238E27FC236}">
                <a16:creationId xmlns:a16="http://schemas.microsoft.com/office/drawing/2014/main" id="{5ACE896C-5D37-994B-BF3F-9E789C23519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0217" y="1606317"/>
            <a:ext cx="1117794" cy="802346"/>
          </a:xfrm>
          <a:prstGeom prst="rect">
            <a:avLst/>
          </a:prstGeom>
        </p:spPr>
        <p:txBody>
          <a:bodyPr/>
          <a:lstStyle>
            <a:lvl1pPr>
              <a:buNone/>
              <a:defRPr sz="1500">
                <a:solidFill>
                  <a:srgbClr val="00609D"/>
                </a:solidFill>
                <a:latin typeface="Montserrat" pitchFamily="2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</p:spTree>
    <p:extLst>
      <p:ext uri="{BB962C8B-B14F-4D97-AF65-F5344CB8AC3E}">
        <p14:creationId xmlns:p14="http://schemas.microsoft.com/office/powerpoint/2010/main" val="1820952524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ОО «Инспекторский центр «Приемка вагонов и комплектующих»">
            <a:extLst>
              <a:ext uri="{FF2B5EF4-FFF2-40B4-BE49-F238E27FC236}">
                <a16:creationId xmlns:a16="http://schemas.microsoft.com/office/drawing/2014/main" id="{79353DDE-5A5D-0643-911D-007199225EA5}"/>
              </a:ext>
            </a:extLst>
          </p:cNvPr>
          <p:cNvSpPr txBox="1"/>
          <p:nvPr userDrawn="1"/>
        </p:nvSpPr>
        <p:spPr>
          <a:xfrm>
            <a:off x="371370" y="6318602"/>
            <a:ext cx="5004259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100">
                <a:solidFill>
                  <a:srgbClr val="00609D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lvl1pPr>
          </a:lstStyle>
          <a:p>
            <a:r>
              <a:t>ООО «Инспекторский центр «Приемка вагонов и комплектующих»</a:t>
            </a:r>
          </a:p>
        </p:txBody>
      </p:sp>
      <p:pic>
        <p:nvPicPr>
          <p:cNvPr id="5" name="ицпвк фирстиль2-05.png" descr="ицпвк фирстиль2-05.png">
            <a:extLst>
              <a:ext uri="{FF2B5EF4-FFF2-40B4-BE49-F238E27FC236}">
                <a16:creationId xmlns:a16="http://schemas.microsoft.com/office/drawing/2014/main" id="{13664C14-587E-1841-BB39-E718CB721E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7575" y="2854222"/>
            <a:ext cx="800038" cy="787172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элемент2-07.png" descr="элемент2-07.png">
            <a:extLst>
              <a:ext uri="{FF2B5EF4-FFF2-40B4-BE49-F238E27FC236}">
                <a16:creationId xmlns:a16="http://schemas.microsoft.com/office/drawing/2014/main" id="{8CB8B0FD-F2CF-9247-9264-9372336149E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526737" y="389415"/>
            <a:ext cx="2313380" cy="408941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Текст 11">
            <a:extLst>
              <a:ext uri="{FF2B5EF4-FFF2-40B4-BE49-F238E27FC236}">
                <a16:creationId xmlns:a16="http://schemas.microsoft.com/office/drawing/2014/main" id="{C5670500-F628-5A48-9558-C39A5AFD061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45845" y="365240"/>
            <a:ext cx="4841875" cy="831850"/>
          </a:xfrm>
          <a:prstGeom prst="rect">
            <a:avLst/>
          </a:prstGeom>
        </p:spPr>
        <p:txBody>
          <a:bodyPr/>
          <a:lstStyle>
            <a:lvl1pPr>
              <a:buNone/>
              <a:defRPr sz="2600" b="1">
                <a:solidFill>
                  <a:srgbClr val="00609D"/>
                </a:solidFill>
                <a:latin typeface="Montserrat" pitchFamily="2" charset="0"/>
              </a:defRPr>
            </a:lvl1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id="{01E9D46F-FFDF-1942-9D69-D057B995674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86643" y="1913400"/>
            <a:ext cx="5309357" cy="3573000"/>
          </a:xfrm>
          <a:prstGeom prst="rect">
            <a:avLst/>
          </a:prstGeom>
        </p:spPr>
        <p:txBody>
          <a:bodyPr/>
          <a:lstStyle>
            <a:lvl1pPr>
              <a:buNone/>
              <a:defRPr sz="1500">
                <a:solidFill>
                  <a:srgbClr val="00609D"/>
                </a:solidFill>
                <a:latin typeface="Montserrat" pitchFamily="2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pic>
        <p:nvPicPr>
          <p:cNvPr id="15" name="Рисунок 14" descr="Изображение выглядит как знак, сидит, движение, легкий&#10;&#10;Автоматически созданное описание">
            <a:extLst>
              <a:ext uri="{FF2B5EF4-FFF2-40B4-BE49-F238E27FC236}">
                <a16:creationId xmlns:a16="http://schemas.microsoft.com/office/drawing/2014/main" id="{ED4A27D3-0A5D-C64C-B681-B51019D13AD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701" y="356744"/>
            <a:ext cx="1286276" cy="348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280042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элемент для презы еще-03.png" descr="элемент для презы еще-03.png">
            <a:extLst>
              <a:ext uri="{FF2B5EF4-FFF2-40B4-BE49-F238E27FC236}">
                <a16:creationId xmlns:a16="http://schemas.microsoft.com/office/drawing/2014/main" id="{54B45F26-C666-D145-B6AD-32C0D75AF9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720372" y="5282411"/>
            <a:ext cx="12192001" cy="1634178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ООО «Инспекторский центр «Приемка вагонов и комплектующих»">
            <a:extLst>
              <a:ext uri="{FF2B5EF4-FFF2-40B4-BE49-F238E27FC236}">
                <a16:creationId xmlns:a16="http://schemas.microsoft.com/office/drawing/2014/main" id="{CAFE3E5C-9C8B-064C-B0D7-7DF7A6B79B70}"/>
              </a:ext>
            </a:extLst>
          </p:cNvPr>
          <p:cNvSpPr txBox="1"/>
          <p:nvPr userDrawn="1"/>
        </p:nvSpPr>
        <p:spPr>
          <a:xfrm>
            <a:off x="371370" y="6318602"/>
            <a:ext cx="5004259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100">
                <a:solidFill>
                  <a:srgbClr val="00609D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lvl1pPr>
          </a:lstStyle>
          <a:p>
            <a:r>
              <a:t>ООО «Инспекторский центр «Приемка вагонов и комплектующих»</a:t>
            </a:r>
          </a:p>
        </p:txBody>
      </p:sp>
      <p:sp>
        <p:nvSpPr>
          <p:cNvPr id="6" name="Контакты:">
            <a:extLst>
              <a:ext uri="{FF2B5EF4-FFF2-40B4-BE49-F238E27FC236}">
                <a16:creationId xmlns:a16="http://schemas.microsoft.com/office/drawing/2014/main" id="{0DE1E950-151D-674F-B536-216B2F39DDBE}"/>
              </a:ext>
            </a:extLst>
          </p:cNvPr>
          <p:cNvSpPr txBox="1"/>
          <p:nvPr userDrawn="1"/>
        </p:nvSpPr>
        <p:spPr>
          <a:xfrm>
            <a:off x="7268470" y="3796923"/>
            <a:ext cx="2192053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lnSpc>
                <a:spcPct val="90000"/>
              </a:lnSpc>
              <a:defRPr sz="3700">
                <a:solidFill>
                  <a:srgbClr val="00609D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rPr sz="2000" dirty="0" err="1"/>
              <a:t>Контакты</a:t>
            </a:r>
            <a:r>
              <a:rPr sz="2000" dirty="0"/>
              <a:t>:</a:t>
            </a:r>
          </a:p>
        </p:txBody>
      </p:sp>
      <p:pic>
        <p:nvPicPr>
          <p:cNvPr id="7" name="элемент2-07.png" descr="элемент2-07.png">
            <a:extLst>
              <a:ext uri="{FF2B5EF4-FFF2-40B4-BE49-F238E27FC236}">
                <a16:creationId xmlns:a16="http://schemas.microsoft.com/office/drawing/2014/main" id="{91252371-9CA7-9845-ABD3-3F0F24F4C51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378381" y="310084"/>
            <a:ext cx="3539913" cy="625757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иконки-10.png" descr="иконки-10.png">
            <a:extLst>
              <a:ext uri="{FF2B5EF4-FFF2-40B4-BE49-F238E27FC236}">
                <a16:creationId xmlns:a16="http://schemas.microsoft.com/office/drawing/2014/main" id="{DC61FA8A-A30F-4E4B-A475-CAE2FB2F7A3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268471" y="4228472"/>
            <a:ext cx="450149" cy="450149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иконки-11.png" descr="иконки-11.png">
            <a:extLst>
              <a:ext uri="{FF2B5EF4-FFF2-40B4-BE49-F238E27FC236}">
                <a16:creationId xmlns:a16="http://schemas.microsoft.com/office/drawing/2014/main" id="{EBCE0FD5-206A-F54A-9C69-9D619B2A436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268470" y="5296618"/>
            <a:ext cx="450149" cy="450149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иконки-12.png" descr="иконки-12.png">
            <a:extLst>
              <a:ext uri="{FF2B5EF4-FFF2-40B4-BE49-F238E27FC236}">
                <a16:creationId xmlns:a16="http://schemas.microsoft.com/office/drawing/2014/main" id="{9643F507-AF91-7F43-BC6A-EAB1BD6F9DA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268472" y="4762545"/>
            <a:ext cx="450149" cy="450149"/>
          </a:xfrm>
          <a:prstGeom prst="rect">
            <a:avLst/>
          </a:prstGeom>
          <a:ln w="12700">
            <a:miter lim="400000"/>
          </a:ln>
        </p:spPr>
      </p:pic>
      <p:pic>
        <p:nvPicPr>
          <p:cNvPr id="15" name="Рисунок 14" descr="Изображение выглядит как знак, сидит, движение, легкий&#10;&#10;Автоматически созданное описание">
            <a:extLst>
              <a:ext uri="{FF2B5EF4-FFF2-40B4-BE49-F238E27FC236}">
                <a16:creationId xmlns:a16="http://schemas.microsoft.com/office/drawing/2014/main" id="{89E259D3-A3E8-584C-AF22-41566FDBC1CA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5410" y="495045"/>
            <a:ext cx="1717601" cy="46579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35014AF-9A18-4BF8-AEAB-4C8D0B79A3FD}"/>
              </a:ext>
            </a:extLst>
          </p:cNvPr>
          <p:cNvSpPr txBox="1"/>
          <p:nvPr userDrawn="1"/>
        </p:nvSpPr>
        <p:spPr>
          <a:xfrm>
            <a:off x="7718621" y="4166255"/>
            <a:ext cx="3327888" cy="5232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accent3">
                    <a:lumMod val="75000"/>
                  </a:schemeClr>
                </a:solidFill>
              </a:rPr>
              <a:t>info@icpvk.ru</a:t>
            </a:r>
            <a:r>
              <a:rPr lang="ru-RU" sz="1400" dirty="0">
                <a:solidFill>
                  <a:schemeClr val="accent3">
                    <a:lumMod val="75000"/>
                  </a:schemeClr>
                </a:solidFill>
              </a:rPr>
              <a:t>; </a:t>
            </a:r>
            <a:r>
              <a:rPr lang="en-US" sz="1400" dirty="0">
                <a:solidFill>
                  <a:schemeClr val="accent3">
                    <a:lumMod val="75000"/>
                  </a:schemeClr>
                </a:solidFill>
              </a:rPr>
              <a:t>support@icpvk.ru (</a:t>
            </a:r>
            <a:r>
              <a:rPr lang="ru-RU" sz="1400" dirty="0">
                <a:solidFill>
                  <a:schemeClr val="accent3">
                    <a:lumMod val="75000"/>
                  </a:schemeClr>
                </a:solidFill>
              </a:rPr>
              <a:t>служба поддержки пользователей</a:t>
            </a:r>
            <a:r>
              <a:rPr lang="en-US" sz="1400" dirty="0">
                <a:solidFill>
                  <a:schemeClr val="accent3">
                    <a:lumMod val="75000"/>
                  </a:schemeClr>
                </a:solidFill>
              </a:rPr>
              <a:t>)</a:t>
            </a:r>
            <a:endParaRPr lang="ru-RU" sz="14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0CDAB02-EACD-4C9A-91F7-C4094F428AC3}"/>
              </a:ext>
            </a:extLst>
          </p:cNvPr>
          <p:cNvSpPr txBox="1"/>
          <p:nvPr userDrawn="1"/>
        </p:nvSpPr>
        <p:spPr>
          <a:xfrm>
            <a:off x="7718619" y="4839158"/>
            <a:ext cx="3327888" cy="3077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accent3">
                    <a:lumMod val="75000"/>
                  </a:schemeClr>
                </a:solidFill>
              </a:rPr>
              <a:t>8-499-261-66-45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311F8B-BADD-4E88-8E8C-3271EC5B8821}"/>
              </a:ext>
            </a:extLst>
          </p:cNvPr>
          <p:cNvSpPr txBox="1"/>
          <p:nvPr userDrawn="1"/>
        </p:nvSpPr>
        <p:spPr>
          <a:xfrm>
            <a:off x="2439070" y="2177019"/>
            <a:ext cx="7313860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4000" b="1" i="1" u="none" strike="noStrike" cap="none" spc="0" normalizeH="0" baseline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FillTx/>
                <a:latin typeface="+mn-lt"/>
                <a:ea typeface="Arial"/>
                <a:cs typeface="Arial"/>
                <a:sym typeface="Arial"/>
              </a:rPr>
              <a:t>Спасибо за Ваше внимание!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AA4F65E-87C5-5972-62D3-2BA132E65AC8}"/>
              </a:ext>
            </a:extLst>
          </p:cNvPr>
          <p:cNvSpPr txBox="1"/>
          <p:nvPr userDrawn="1"/>
        </p:nvSpPr>
        <p:spPr>
          <a:xfrm>
            <a:off x="7718621" y="5360705"/>
            <a:ext cx="6071146" cy="3077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spc="0" normalizeH="0" baseline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FillTx/>
                <a:latin typeface="Arial"/>
                <a:cs typeface="Arial"/>
                <a:sym typeface="Arial"/>
              </a:rPr>
              <a:t>Москва, 105066,</a:t>
            </a: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ru-RU" sz="1400" b="0" i="0" u="none" strike="noStrike" cap="none" spc="0" normalizeH="0" baseline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FillTx/>
                <a:latin typeface="Arial"/>
                <a:cs typeface="Arial"/>
                <a:sym typeface="Arial"/>
              </a:rPr>
              <a:t>ул. Новорязанская, д. 30А, пом. 2</a:t>
            </a:r>
          </a:p>
        </p:txBody>
      </p:sp>
    </p:spTree>
    <p:extLst>
      <p:ext uri="{BB962C8B-B14F-4D97-AF65-F5344CB8AC3E}">
        <p14:creationId xmlns:p14="http://schemas.microsoft.com/office/powerpoint/2010/main" val="1713740670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AFBEAD-35AA-F7B4-E06A-0E05436230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36764CD-9183-D092-E67B-9587DB2B94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D1C346-8F4A-B47C-4D1B-5F36DA59F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411A5-8B10-48F5-B6B8-D7BEBFF1FA77}" type="datetimeFigureOut">
              <a:rPr lang="ru-RU" smtClean="0"/>
              <a:t>04.10.2024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6199921-8FC3-A97C-F935-CF7E12026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7E5FAAF-3604-5E0B-3B81-55126A64E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B75E8-CEBA-41A5-9403-75311807F1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6000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2E9B16-7964-32D7-4F1B-973E8B6CF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CBC60B6-4CC0-8D80-819F-DF55139416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FDDBB38-E552-05F2-1B93-9F98ACAA2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411A5-8B10-48F5-B6B8-D7BEBFF1FA77}" type="datetimeFigureOut">
              <a:rPr lang="ru-RU" smtClean="0"/>
              <a:t>04.10.2024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451158-6B01-219C-BEA1-6EC3B2AFF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BDC0478-F6C4-8C56-7666-D6451191D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B75E8-CEBA-41A5-9403-75311807F1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3959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8F7CB5-913F-EC0D-F691-C3C9A0B39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1C53F10-7E5F-AEAC-AF27-BF79AB794E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F47292-2D72-4DD0-68A7-328FE39B8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411A5-8B10-48F5-B6B8-D7BEBFF1FA77}" type="datetimeFigureOut">
              <a:rPr lang="ru-RU" smtClean="0"/>
              <a:t>04.10.2024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D501975-1564-C225-BBDB-2536031B4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4844A45-0D7A-AA19-FDB6-822C8B944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B75E8-CEBA-41A5-9403-75311807F1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6380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3" r:id="rId5"/>
    <p:sldLayoutId id="2147483662" r:id="rId6"/>
  </p:sldLayoutIdLst>
  <p:transition spd="med"/>
  <p:hf hdr="0" dt="0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323232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323232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323232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323232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323232"/>
          </a:solidFill>
          <a:uFillTx/>
          <a:latin typeface="Arial"/>
          <a:ea typeface="Arial"/>
          <a:cs typeface="Arial"/>
          <a:sym typeface="Arial"/>
        </a:defRPr>
      </a:lvl5pPr>
      <a:lvl6pPr marL="0" marR="0" indent="457206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323232"/>
          </a:solidFill>
          <a:uFillTx/>
          <a:latin typeface="Arial"/>
          <a:ea typeface="Arial"/>
          <a:cs typeface="Arial"/>
          <a:sym typeface="Arial"/>
        </a:defRPr>
      </a:lvl6pPr>
      <a:lvl7pPr marL="0" marR="0" indent="914411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323232"/>
          </a:solidFill>
          <a:uFillTx/>
          <a:latin typeface="Arial"/>
          <a:ea typeface="Arial"/>
          <a:cs typeface="Arial"/>
          <a:sym typeface="Arial"/>
        </a:defRPr>
      </a:lvl7pPr>
      <a:lvl8pPr marL="0" marR="0" indent="1371616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323232"/>
          </a:solidFill>
          <a:uFillTx/>
          <a:latin typeface="Arial"/>
          <a:ea typeface="Arial"/>
          <a:cs typeface="Arial"/>
          <a:sym typeface="Arial"/>
        </a:defRPr>
      </a:lvl8pPr>
      <a:lvl9pPr marL="0" marR="0" indent="1828823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323232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342903" marR="0" indent="-342903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783780" marR="0" indent="-326574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1219216" marR="0" indent="-304805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1737383" marR="0" indent="-365766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2194589" marR="0" indent="-365766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2651794" marR="0" indent="-365766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3109000" marR="0" indent="-365766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3566206" marR="0" indent="-365766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4023411" marR="0" indent="-365766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E7CD6C-B5B9-A246-3E03-34D60F199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04903CE-C905-4C71-7B76-C9091A791D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7B42B3B-3688-CB8F-F692-4FB0A30BD4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F411A5-8B10-48F5-B6B8-D7BEBFF1FA77}" type="datetimeFigureOut">
              <a:rPr lang="ru-RU" smtClean="0"/>
              <a:t>04.10.2024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5EF5516-1BEB-56A9-9690-0F601ED4AE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4E9A1F-48D0-AE53-2FDF-F32E9E8A4A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B75E8-CEBA-41A5-9403-75311807F1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8950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3" Type="http://schemas.openxmlformats.org/officeDocument/2006/relationships/image" Target="../media/image14.png"/><Relationship Id="rId21" Type="http://schemas.openxmlformats.org/officeDocument/2006/relationships/image" Target="../media/image31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6.png"/><Relationship Id="rId20" Type="http://schemas.openxmlformats.org/officeDocument/2006/relationships/image" Target="../media/image3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19" Type="http://schemas.openxmlformats.org/officeDocument/2006/relationships/image" Target="../media/image29.png"/><Relationship Id="rId4" Type="http://schemas.microsoft.com/office/2007/relationships/hdphoto" Target="../media/hdphoto1.wdp"/><Relationship Id="rId9" Type="http://schemas.openxmlformats.org/officeDocument/2006/relationships/image" Target="../media/image19.png"/><Relationship Id="rId14" Type="http://schemas.openxmlformats.org/officeDocument/2006/relationships/image" Target="../media/image24.png"/><Relationship Id="rId2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48E67A88-9385-214C-8ACE-448A29CECEB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7215" y="2849156"/>
            <a:ext cx="10813070" cy="707887"/>
          </a:xfrm>
        </p:spPr>
        <p:txBody>
          <a:bodyPr/>
          <a:lstStyle/>
          <a:p>
            <a:pPr marL="442913" indent="0" algn="ctr">
              <a:spcBef>
                <a:spcPts val="0"/>
              </a:spcBef>
            </a:pPr>
            <a:r>
              <a:rPr lang="ru-RU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Текущий </a:t>
            </a: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статус АС «Электронный инспектор» и планы по развитию</a:t>
            </a:r>
            <a:endParaRPr lang="ru-RU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674B0A-95CE-C22A-B72B-2B38008A6FD8}"/>
              </a:ext>
            </a:extLst>
          </p:cNvPr>
          <p:cNvSpPr txBox="1"/>
          <p:nvPr/>
        </p:nvSpPr>
        <p:spPr>
          <a:xfrm>
            <a:off x="1283855" y="4590411"/>
            <a:ext cx="9273309" cy="110799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00609D"/>
                </a:solidFill>
                <a:latin typeface="Times New Roman" panose="02020603050405020304" pitchFamily="18" charset="0"/>
              </a:rPr>
              <a:t>Информационно-ознакомительный семинар ОПЖТ</a:t>
            </a:r>
          </a:p>
          <a:p>
            <a:pPr algn="ctr"/>
            <a:endParaRPr lang="ru-RU" sz="1600" b="1" i="1" dirty="0">
              <a:solidFill>
                <a:srgbClr val="00609D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ru-RU" sz="1600" b="1" i="1" dirty="0">
                <a:solidFill>
                  <a:srgbClr val="00609D"/>
                </a:solidFill>
                <a:latin typeface="Times New Roman" panose="02020603050405020304" pitchFamily="18" charset="0"/>
              </a:rPr>
              <a:t>г. Москва</a:t>
            </a:r>
          </a:p>
          <a:p>
            <a:pPr algn="ctr"/>
            <a:r>
              <a:rPr lang="ru-RU" sz="1600" b="1" i="1" dirty="0">
                <a:solidFill>
                  <a:srgbClr val="00609D"/>
                </a:solidFill>
                <a:latin typeface="Times New Roman" panose="02020603050405020304" pitchFamily="18" charset="0"/>
              </a:rPr>
              <a:t>04 октября 2024 г.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9EDE3C-48E7-4194-87CB-35F45CCB32B3}"/>
              </a:ext>
            </a:extLst>
          </p:cNvPr>
          <p:cNvSpPr txBox="1"/>
          <p:nvPr/>
        </p:nvSpPr>
        <p:spPr>
          <a:xfrm>
            <a:off x="7203362" y="3707867"/>
            <a:ext cx="4471447" cy="7078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rgbClr val="00609D"/>
                </a:solidFill>
                <a:latin typeface="Times New Roman" panose="02020603050405020304" pitchFamily="18" charset="0"/>
              </a:rPr>
              <a:t>Генеральный директор </a:t>
            </a:r>
          </a:p>
          <a:p>
            <a:r>
              <a:rPr lang="ru-RU" sz="2000" b="1" i="1" dirty="0">
                <a:solidFill>
                  <a:srgbClr val="00609D"/>
                </a:solidFill>
                <a:latin typeface="Times New Roman" panose="02020603050405020304" pitchFamily="18" charset="0"/>
              </a:rPr>
              <a:t>ООО «ИЦПВК» </a:t>
            </a:r>
            <a:r>
              <a:rPr lang="ru-RU" sz="2000" b="1" i="1" dirty="0" err="1">
                <a:solidFill>
                  <a:srgbClr val="00609D"/>
                </a:solidFill>
                <a:latin typeface="Times New Roman" panose="02020603050405020304" pitchFamily="18" charset="0"/>
              </a:rPr>
              <a:t>Сеньковский</a:t>
            </a:r>
            <a:r>
              <a:rPr lang="ru-RU" sz="2000" b="1" i="1" dirty="0">
                <a:solidFill>
                  <a:srgbClr val="00609D"/>
                </a:solidFill>
                <a:latin typeface="Times New Roman" panose="02020603050405020304" pitchFamily="18" charset="0"/>
              </a:rPr>
              <a:t> О.А.</a:t>
            </a:r>
          </a:p>
        </p:txBody>
      </p:sp>
    </p:spTree>
    <p:extLst>
      <p:ext uri="{BB962C8B-B14F-4D97-AF65-F5344CB8AC3E}">
        <p14:creationId xmlns:p14="http://schemas.microsoft.com/office/powerpoint/2010/main" val="4164841380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01453C2-3BDD-43E7-BE04-D080F8EE0B7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091" y="3411220"/>
            <a:ext cx="1337310" cy="133731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Надпись 2">
            <a:extLst>
              <a:ext uri="{FF2B5EF4-FFF2-40B4-BE49-F238E27FC236}">
                <a16:creationId xmlns:a16="http://schemas.microsoft.com/office/drawing/2014/main" id="{D5276046-7F9E-4B08-851D-4BFE63CA27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86" y="4871692"/>
            <a:ext cx="1772920" cy="7048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Телеграмм канал АС ЭИ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t.me/</a:t>
            </a:r>
            <a:r>
              <a:rPr lang="ru-RU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asei_news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F495449-B166-4EB7-9AE7-B254F82396B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2110" y="3411220"/>
            <a:ext cx="1319530" cy="131953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Надпись 2">
            <a:extLst>
              <a:ext uri="{FF2B5EF4-FFF2-40B4-BE49-F238E27FC236}">
                <a16:creationId xmlns:a16="http://schemas.microsoft.com/office/drawing/2014/main" id="{D30D290C-B43A-442A-B7C5-4A0A79F320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7937" y="4869726"/>
            <a:ext cx="2047875" cy="5905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Сайт Электронного инспектора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https://ib-rs.ru/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459BD73-4372-4CBF-A8D2-67AF4D4D6A30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725" y="3417642"/>
            <a:ext cx="1337310" cy="133731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Надпись 2">
            <a:extLst>
              <a:ext uri="{FF2B5EF4-FFF2-40B4-BE49-F238E27FC236}">
                <a16:creationId xmlns:a16="http://schemas.microsoft.com/office/drawing/2014/main" id="{6DDE861D-DF10-4192-B6F6-A25CBD41BC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7725" y="4831626"/>
            <a:ext cx="1476375" cy="6667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Сайт ООО </a:t>
            </a:r>
            <a:r>
              <a:rPr lang="ru-RU" sz="1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ИЦПВК</a:t>
            </a:r>
            <a:r>
              <a:rPr lang="ru-RU" sz="1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https://icpvk.ru/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717932536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FB9C9049-D66E-6D8A-92BE-0BFFF00E23A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0237" y="376259"/>
            <a:ext cx="10807940" cy="492599"/>
          </a:xfrm>
        </p:spPr>
        <p:txBody>
          <a:bodyPr/>
          <a:lstStyle/>
          <a:p>
            <a:r>
              <a:rPr lang="ru-RU" sz="2100" i="1" dirty="0"/>
              <a:t>Развитие АС «Электронный инспектор» 2021 -2024 гг.</a:t>
            </a:r>
          </a:p>
        </p:txBody>
      </p:sp>
      <p:sp>
        <p:nvSpPr>
          <p:cNvPr id="5" name="Номер слайда">
            <a:extLst>
              <a:ext uri="{FF2B5EF4-FFF2-40B4-BE49-F238E27FC236}">
                <a16:creationId xmlns:a16="http://schemas.microsoft.com/office/drawing/2014/main" id="{4CA696CC-3DB0-0070-2D01-E13359D61F1A}"/>
              </a:ext>
            </a:extLst>
          </p:cNvPr>
          <p:cNvSpPr txBox="1">
            <a:spLocks/>
          </p:cNvSpPr>
          <p:nvPr/>
        </p:nvSpPr>
        <p:spPr>
          <a:xfrm>
            <a:off x="11849101" y="6565515"/>
            <a:ext cx="454660" cy="3200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609D"/>
                </a:solidFill>
                <a:effectLst/>
                <a:uFillTx/>
                <a:latin typeface="Montserrat Regular"/>
                <a:ea typeface="Montserrat Regular"/>
                <a:cs typeface="Montserrat Regular"/>
                <a:sym typeface="Montserrat Regular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ru-RU" sz="1400" b="0" i="0" u="none" strike="noStrike" kern="0" cap="none" spc="0" normalizeH="0" baseline="0" noProof="0" smtClean="0">
                <a:ln>
                  <a:noFill/>
                </a:ln>
                <a:solidFill>
                  <a:srgbClr val="00609D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ontserrat Regular"/>
              </a:rPr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rgbClr val="00609D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Montserrat Regular"/>
            </a:endParaRPr>
          </a:p>
        </p:txBody>
      </p:sp>
      <p:sp>
        <p:nvSpPr>
          <p:cNvPr id="8" name="Текст 6">
            <a:extLst>
              <a:ext uri="{FF2B5EF4-FFF2-40B4-BE49-F238E27FC236}">
                <a16:creationId xmlns:a16="http://schemas.microsoft.com/office/drawing/2014/main" id="{D9A77D48-3032-BEC3-E3BA-84DD2AED4190}"/>
              </a:ext>
            </a:extLst>
          </p:cNvPr>
          <p:cNvSpPr txBox="1">
            <a:spLocks/>
          </p:cNvSpPr>
          <p:nvPr/>
        </p:nvSpPr>
        <p:spPr>
          <a:xfrm>
            <a:off x="1683183" y="1343901"/>
            <a:ext cx="3209925" cy="306054"/>
          </a:xfrm>
          <a:prstGeom prst="rect">
            <a:avLst/>
          </a:prstGeom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342903" indent="-342903">
              <a:spcBef>
                <a:spcPts val="700"/>
              </a:spcBef>
              <a:buSzPct val="100000"/>
              <a:defRPr sz="2100" b="1" i="1">
                <a:solidFill>
                  <a:srgbClr val="00609D"/>
                </a:solidFill>
                <a:latin typeface="Montserrat" pitchFamily="2" charset="0"/>
              </a:defRPr>
            </a:lvl1pPr>
            <a:lvl2pPr marL="783780" indent="-326574">
              <a:spcBef>
                <a:spcPts val="700"/>
              </a:spcBef>
              <a:buSzPct val="100000"/>
              <a:buChar char="–"/>
              <a:defRPr sz="3200"/>
            </a:lvl2pPr>
            <a:lvl3pPr marL="1219216" indent="-304805">
              <a:spcBef>
                <a:spcPts val="700"/>
              </a:spcBef>
              <a:buSzPct val="100000"/>
              <a:buChar char="•"/>
              <a:defRPr sz="3200"/>
            </a:lvl3pPr>
            <a:lvl4pPr marL="1737383" indent="-365766">
              <a:spcBef>
                <a:spcPts val="700"/>
              </a:spcBef>
              <a:buSzPct val="100000"/>
              <a:buChar char="–"/>
              <a:defRPr sz="3200"/>
            </a:lvl4pPr>
            <a:lvl5pPr marL="2194589" indent="-365766">
              <a:spcBef>
                <a:spcPts val="700"/>
              </a:spcBef>
              <a:buSzPct val="100000"/>
              <a:buChar char="»"/>
              <a:defRPr sz="3200"/>
            </a:lvl5pPr>
            <a:lvl6pPr marL="2651794" indent="-365766">
              <a:spcBef>
                <a:spcPts val="700"/>
              </a:spcBef>
              <a:buSzPct val="100000"/>
              <a:buChar char="»"/>
              <a:defRPr sz="3200"/>
            </a:lvl6pPr>
            <a:lvl7pPr marL="3109000" indent="-365766">
              <a:spcBef>
                <a:spcPts val="700"/>
              </a:spcBef>
              <a:buSzPct val="100000"/>
              <a:buChar char="»"/>
              <a:defRPr sz="3200"/>
            </a:lvl7pPr>
            <a:lvl8pPr marL="3566206" indent="-365766">
              <a:spcBef>
                <a:spcPts val="700"/>
              </a:spcBef>
              <a:buSzPct val="100000"/>
              <a:buChar char="»"/>
              <a:defRPr sz="3200"/>
            </a:lvl8pPr>
            <a:lvl9pPr marL="4023411" indent="-365766">
              <a:spcBef>
                <a:spcPts val="700"/>
              </a:spcBef>
              <a:buSzPct val="100000"/>
              <a:buChar char="»"/>
              <a:defRPr sz="3200"/>
            </a:lvl9pPr>
          </a:lstStyle>
          <a:p>
            <a:pPr marL="342903" marR="0" lvl="0" indent="-342903" algn="l" defTabSz="914400" rtl="0" eaLnBrk="1" fontAlgn="auto" latinLnBrk="0" hangingPunc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ru-RU" sz="1400" b="1" i="1" u="none" strike="noStrike" kern="0" cap="none" spc="0" normalizeH="0" baseline="0" noProof="0" dirty="0">
                <a:ln>
                  <a:noFill/>
                </a:ln>
                <a:solidFill>
                  <a:srgbClr val="00609D"/>
                </a:solidFill>
                <a:effectLst/>
                <a:uLnTx/>
                <a:uFillTx/>
                <a:latin typeface="Montserrat" pitchFamily="2" charset="0"/>
                <a:cs typeface="Arial"/>
                <a:sym typeface="Arial"/>
              </a:rPr>
              <a:t>Количество деталей в системе, шт.</a:t>
            </a:r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A0FA82EC-69DF-A014-DF44-F7FB4002CF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32626983"/>
              </p:ext>
            </p:extLst>
          </p:nvPr>
        </p:nvGraphicFramePr>
        <p:xfrm>
          <a:off x="820723" y="1592995"/>
          <a:ext cx="5303484" cy="23849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FEC1D32C-CE51-C3E0-30B3-4FFE1023DA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51369774"/>
              </p:ext>
            </p:extLst>
          </p:nvPr>
        </p:nvGraphicFramePr>
        <p:xfrm>
          <a:off x="6841658" y="1796575"/>
          <a:ext cx="4686519" cy="2195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Текст 6">
            <a:extLst>
              <a:ext uri="{FF2B5EF4-FFF2-40B4-BE49-F238E27FC236}">
                <a16:creationId xmlns:a16="http://schemas.microsoft.com/office/drawing/2014/main" id="{51D49103-83FA-7B43-8AB2-10F1C7F5DF1B}"/>
              </a:ext>
            </a:extLst>
          </p:cNvPr>
          <p:cNvSpPr txBox="1">
            <a:spLocks/>
          </p:cNvSpPr>
          <p:nvPr/>
        </p:nvSpPr>
        <p:spPr>
          <a:xfrm>
            <a:off x="7841060" y="1407425"/>
            <a:ext cx="3209925" cy="306054"/>
          </a:xfrm>
          <a:prstGeom prst="rect">
            <a:avLst/>
          </a:prstGeom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342903" indent="-342903">
              <a:spcBef>
                <a:spcPts val="700"/>
              </a:spcBef>
              <a:buSzPct val="100000"/>
              <a:defRPr sz="2100" b="1" i="1">
                <a:solidFill>
                  <a:srgbClr val="00609D"/>
                </a:solidFill>
                <a:latin typeface="Montserrat" pitchFamily="2" charset="0"/>
              </a:defRPr>
            </a:lvl1pPr>
            <a:lvl2pPr marL="783780" indent="-326574">
              <a:spcBef>
                <a:spcPts val="700"/>
              </a:spcBef>
              <a:buSzPct val="100000"/>
              <a:buChar char="–"/>
              <a:defRPr sz="3200"/>
            </a:lvl2pPr>
            <a:lvl3pPr marL="1219216" indent="-304805">
              <a:spcBef>
                <a:spcPts val="700"/>
              </a:spcBef>
              <a:buSzPct val="100000"/>
              <a:buChar char="•"/>
              <a:defRPr sz="3200"/>
            </a:lvl3pPr>
            <a:lvl4pPr marL="1737383" indent="-365766">
              <a:spcBef>
                <a:spcPts val="700"/>
              </a:spcBef>
              <a:buSzPct val="100000"/>
              <a:buChar char="–"/>
              <a:defRPr sz="3200"/>
            </a:lvl4pPr>
            <a:lvl5pPr marL="2194589" indent="-365766">
              <a:spcBef>
                <a:spcPts val="700"/>
              </a:spcBef>
              <a:buSzPct val="100000"/>
              <a:buChar char="»"/>
              <a:defRPr sz="3200"/>
            </a:lvl5pPr>
            <a:lvl6pPr marL="2651794" indent="-365766">
              <a:spcBef>
                <a:spcPts val="700"/>
              </a:spcBef>
              <a:buSzPct val="100000"/>
              <a:buChar char="»"/>
              <a:defRPr sz="3200"/>
            </a:lvl6pPr>
            <a:lvl7pPr marL="3109000" indent="-365766">
              <a:spcBef>
                <a:spcPts val="700"/>
              </a:spcBef>
              <a:buSzPct val="100000"/>
              <a:buChar char="»"/>
              <a:defRPr sz="3200"/>
            </a:lvl7pPr>
            <a:lvl8pPr marL="3566206" indent="-365766">
              <a:spcBef>
                <a:spcPts val="700"/>
              </a:spcBef>
              <a:buSzPct val="100000"/>
              <a:buChar char="»"/>
              <a:defRPr sz="3200"/>
            </a:lvl8pPr>
            <a:lvl9pPr marL="4023411" indent="-365766">
              <a:spcBef>
                <a:spcPts val="700"/>
              </a:spcBef>
              <a:buSzPct val="100000"/>
              <a:buChar char="»"/>
              <a:defRPr sz="3200"/>
            </a:lvl9pPr>
          </a:lstStyle>
          <a:p>
            <a:pPr marL="342903" marR="0" lvl="0" indent="-342903" algn="l" defTabSz="914400" rtl="0" eaLnBrk="1" fontAlgn="auto" latinLnBrk="0" hangingPunc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ru-RU" sz="1400" b="1" i="1" u="none" strike="noStrike" kern="0" cap="none" spc="0" normalizeH="0" baseline="0" noProof="0" dirty="0">
                <a:ln>
                  <a:noFill/>
                </a:ln>
                <a:solidFill>
                  <a:srgbClr val="00609D"/>
                </a:solidFill>
                <a:effectLst/>
                <a:uLnTx/>
                <a:uFillTx/>
                <a:latin typeface="Montserrat" pitchFamily="2" charset="0"/>
                <a:cs typeface="Arial"/>
                <a:sym typeface="Arial"/>
              </a:rPr>
              <a:t>Виды продукции в системе, шт.</a:t>
            </a:r>
          </a:p>
        </p:txBody>
      </p:sp>
      <p:sp>
        <p:nvSpPr>
          <p:cNvPr id="14" name="Линия">
            <a:extLst>
              <a:ext uri="{FF2B5EF4-FFF2-40B4-BE49-F238E27FC236}">
                <a16:creationId xmlns:a16="http://schemas.microsoft.com/office/drawing/2014/main" id="{7A24721C-BF3A-058F-A0E4-960723B53C6B}"/>
              </a:ext>
            </a:extLst>
          </p:cNvPr>
          <p:cNvSpPr/>
          <p:nvPr/>
        </p:nvSpPr>
        <p:spPr>
          <a:xfrm>
            <a:off x="164392" y="820124"/>
            <a:ext cx="11307371" cy="0"/>
          </a:xfrm>
          <a:prstGeom prst="line">
            <a:avLst/>
          </a:prstGeom>
          <a:ln w="25400">
            <a:solidFill>
              <a:srgbClr val="66BFE7"/>
            </a:solidFill>
          </a:ln>
        </p:spPr>
        <p:txBody>
          <a:bodyPr lIns="45719" rIns="45719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" name="Текст 6">
            <a:extLst>
              <a:ext uri="{FF2B5EF4-FFF2-40B4-BE49-F238E27FC236}">
                <a16:creationId xmlns:a16="http://schemas.microsoft.com/office/drawing/2014/main" id="{F737F8CB-4059-5896-034F-1FBB57F4AB9F}"/>
              </a:ext>
            </a:extLst>
          </p:cNvPr>
          <p:cNvSpPr txBox="1">
            <a:spLocks/>
          </p:cNvSpPr>
          <p:nvPr/>
        </p:nvSpPr>
        <p:spPr>
          <a:xfrm>
            <a:off x="677712" y="906975"/>
            <a:ext cx="9609288" cy="306054"/>
          </a:xfrm>
          <a:prstGeom prst="rect">
            <a:avLst/>
          </a:prstGeom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342903" indent="-342903">
              <a:spcBef>
                <a:spcPts val="700"/>
              </a:spcBef>
              <a:buSzPct val="100000"/>
              <a:defRPr sz="2100" b="1" i="1">
                <a:solidFill>
                  <a:srgbClr val="00609D"/>
                </a:solidFill>
                <a:latin typeface="Montserrat" pitchFamily="2" charset="0"/>
              </a:defRPr>
            </a:lvl1pPr>
            <a:lvl2pPr marL="783780" indent="-326574">
              <a:spcBef>
                <a:spcPts val="700"/>
              </a:spcBef>
              <a:buSzPct val="100000"/>
              <a:buChar char="–"/>
              <a:defRPr sz="3200"/>
            </a:lvl2pPr>
            <a:lvl3pPr marL="1219216" indent="-304805">
              <a:spcBef>
                <a:spcPts val="700"/>
              </a:spcBef>
              <a:buSzPct val="100000"/>
              <a:buChar char="•"/>
              <a:defRPr sz="3200"/>
            </a:lvl3pPr>
            <a:lvl4pPr marL="1737383" indent="-365766">
              <a:spcBef>
                <a:spcPts val="700"/>
              </a:spcBef>
              <a:buSzPct val="100000"/>
              <a:buChar char="–"/>
              <a:defRPr sz="3200"/>
            </a:lvl4pPr>
            <a:lvl5pPr marL="2194589" indent="-365766">
              <a:spcBef>
                <a:spcPts val="700"/>
              </a:spcBef>
              <a:buSzPct val="100000"/>
              <a:buChar char="»"/>
              <a:defRPr sz="3200"/>
            </a:lvl5pPr>
            <a:lvl6pPr marL="2651794" indent="-365766">
              <a:spcBef>
                <a:spcPts val="700"/>
              </a:spcBef>
              <a:buSzPct val="100000"/>
              <a:buChar char="»"/>
              <a:defRPr sz="3200"/>
            </a:lvl6pPr>
            <a:lvl7pPr marL="3109000" indent="-365766">
              <a:spcBef>
                <a:spcPts val="700"/>
              </a:spcBef>
              <a:buSzPct val="100000"/>
              <a:buChar char="»"/>
              <a:defRPr sz="3200"/>
            </a:lvl7pPr>
            <a:lvl8pPr marL="3566206" indent="-365766">
              <a:spcBef>
                <a:spcPts val="700"/>
              </a:spcBef>
              <a:buSzPct val="100000"/>
              <a:buChar char="»"/>
              <a:defRPr sz="3200"/>
            </a:lvl8pPr>
            <a:lvl9pPr marL="4023411" indent="-365766">
              <a:spcBef>
                <a:spcPts val="700"/>
              </a:spcBef>
              <a:buSzPct val="100000"/>
              <a:buChar char="»"/>
              <a:defRPr sz="3200"/>
            </a:lvl9pPr>
          </a:lstStyle>
          <a:p>
            <a:pPr marL="342903" marR="0" lvl="0" indent="-342903" algn="l" defTabSz="914400" rtl="0" eaLnBrk="1" fontAlgn="auto" latinLnBrk="0" hangingPunc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ru-RU" sz="1400" b="1" i="1" u="none" strike="noStrike" kern="0" cap="none" spc="0" normalizeH="0" baseline="0" noProof="0" dirty="0">
                <a:ln>
                  <a:noFill/>
                </a:ln>
                <a:solidFill>
                  <a:srgbClr val="00609D"/>
                </a:solidFill>
                <a:effectLst/>
                <a:uLnTx/>
                <a:uFillTx/>
                <a:latin typeface="Montserrat" pitchFamily="2" charset="0"/>
                <a:cs typeface="Arial"/>
                <a:sym typeface="Arial"/>
              </a:rPr>
              <a:t>Введено в постоянную эксплуатацию с 01.01.2021 года</a:t>
            </a:r>
          </a:p>
        </p:txBody>
      </p:sp>
      <p:sp>
        <p:nvSpPr>
          <p:cNvPr id="22" name="Текст 6">
            <a:extLst>
              <a:ext uri="{FF2B5EF4-FFF2-40B4-BE49-F238E27FC236}">
                <a16:creationId xmlns:a16="http://schemas.microsoft.com/office/drawing/2014/main" id="{3197E467-0998-9835-4D6C-3A9ADDD55410}"/>
              </a:ext>
            </a:extLst>
          </p:cNvPr>
          <p:cNvSpPr txBox="1">
            <a:spLocks/>
          </p:cNvSpPr>
          <p:nvPr/>
        </p:nvSpPr>
        <p:spPr>
          <a:xfrm>
            <a:off x="170865" y="4700582"/>
            <a:ext cx="11678236" cy="1439756"/>
          </a:xfrm>
          <a:prstGeom prst="rect">
            <a:avLst/>
          </a:prstGeom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342903" indent="-342903">
              <a:spcBef>
                <a:spcPts val="700"/>
              </a:spcBef>
              <a:buSzPct val="100000"/>
              <a:defRPr sz="2100" b="1" i="1">
                <a:solidFill>
                  <a:srgbClr val="00609D"/>
                </a:solidFill>
                <a:latin typeface="Montserrat" pitchFamily="2" charset="0"/>
              </a:defRPr>
            </a:lvl1pPr>
            <a:lvl2pPr marL="783780" indent="-326574">
              <a:spcBef>
                <a:spcPts val="700"/>
              </a:spcBef>
              <a:buSzPct val="100000"/>
              <a:buChar char="–"/>
              <a:defRPr sz="3200"/>
            </a:lvl2pPr>
            <a:lvl3pPr marL="1219216" indent="-304805">
              <a:spcBef>
                <a:spcPts val="700"/>
              </a:spcBef>
              <a:buSzPct val="100000"/>
              <a:buChar char="•"/>
              <a:defRPr sz="3200"/>
            </a:lvl3pPr>
            <a:lvl4pPr marL="1737383" indent="-365766">
              <a:spcBef>
                <a:spcPts val="700"/>
              </a:spcBef>
              <a:buSzPct val="100000"/>
              <a:buChar char="–"/>
              <a:defRPr sz="3200"/>
            </a:lvl4pPr>
            <a:lvl5pPr marL="2194589" indent="-365766">
              <a:spcBef>
                <a:spcPts val="700"/>
              </a:spcBef>
              <a:buSzPct val="100000"/>
              <a:buChar char="»"/>
              <a:defRPr sz="3200"/>
            </a:lvl5pPr>
            <a:lvl6pPr marL="2651794" indent="-365766">
              <a:spcBef>
                <a:spcPts val="700"/>
              </a:spcBef>
              <a:buSzPct val="100000"/>
              <a:buChar char="»"/>
              <a:defRPr sz="3200"/>
            </a:lvl6pPr>
            <a:lvl7pPr marL="3109000" indent="-365766">
              <a:spcBef>
                <a:spcPts val="700"/>
              </a:spcBef>
              <a:buSzPct val="100000"/>
              <a:buChar char="»"/>
              <a:defRPr sz="3200"/>
            </a:lvl7pPr>
            <a:lvl8pPr marL="3566206" indent="-365766">
              <a:spcBef>
                <a:spcPts val="700"/>
              </a:spcBef>
              <a:buSzPct val="100000"/>
              <a:buChar char="»"/>
              <a:defRPr sz="3200"/>
            </a:lvl8pPr>
            <a:lvl9pPr marL="4023411" indent="-365766">
              <a:spcBef>
                <a:spcPts val="700"/>
              </a:spcBef>
              <a:buSzPct val="100000"/>
              <a:buChar char="»"/>
              <a:defRPr sz="3200"/>
            </a:lvl9pPr>
          </a:lstStyle>
          <a:p>
            <a:pPr marL="0" indent="0" algn="just" hangingPunct="0"/>
            <a:r>
              <a:rPr kumimoji="0" lang="ru-RU" sz="1100" b="1" i="1" u="none" strike="noStrike" kern="0" cap="none" spc="0" normalizeH="0" baseline="0" noProof="0" dirty="0">
                <a:ln>
                  <a:noFill/>
                </a:ln>
                <a:solidFill>
                  <a:srgbClr val="00609D"/>
                </a:solidFill>
                <a:effectLst/>
                <a:uLnTx/>
                <a:uFillTx/>
                <a:latin typeface="Montserrat" pitchFamily="2" charset="0"/>
                <a:cs typeface="Arial"/>
                <a:sym typeface="Arial"/>
              </a:rPr>
              <a:t>Предприятия</a:t>
            </a:r>
            <a:r>
              <a:rPr kumimoji="0" lang="en-US" sz="1100" b="1" i="1" u="none" strike="noStrike" kern="0" cap="none" spc="0" normalizeH="0" baseline="0" noProof="0" dirty="0">
                <a:ln>
                  <a:noFill/>
                </a:ln>
                <a:solidFill>
                  <a:srgbClr val="00609D"/>
                </a:solidFill>
                <a:effectLst/>
                <a:uLnTx/>
                <a:uFillTx/>
                <a:latin typeface="Montserrat" pitchFamily="2" charset="0"/>
                <a:cs typeface="Arial"/>
                <a:sym typeface="Arial"/>
              </a:rPr>
              <a:t>:</a:t>
            </a:r>
            <a:r>
              <a:rPr kumimoji="0" lang="ru-RU" sz="1100" b="1" i="1" u="none" strike="noStrike" kern="0" cap="none" spc="0" normalizeH="0" baseline="0" noProof="0" dirty="0">
                <a:ln>
                  <a:noFill/>
                </a:ln>
                <a:solidFill>
                  <a:srgbClr val="00609D"/>
                </a:solidFill>
                <a:effectLst/>
                <a:uLnTx/>
                <a:uFillTx/>
                <a:latin typeface="Montserrat" pitchFamily="2" charset="0"/>
                <a:cs typeface="Arial"/>
                <a:sym typeface="Arial"/>
              </a:rPr>
              <a:t> </a:t>
            </a: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00609D"/>
                </a:solidFill>
                <a:effectLst/>
                <a:uLnTx/>
                <a:uFillTx/>
                <a:latin typeface="Montserrat" pitchFamily="2" charset="0"/>
                <a:cs typeface="Arial"/>
                <a:sym typeface="Arial"/>
              </a:rPr>
              <a:t>АО «ПО «Бежицкая сталь», Рубцовский филиал АО «Алтайвагон», ООО «Промлит», АО «Балаково-Центролит», ООО «ВКМ-Сталь», АО «НПК «Уралвагонзавод», ПАО «Уральская кузница», ПАО «Челябинский кузнечно-прессовый завод», ООО «</a:t>
            </a:r>
            <a:r>
              <a:rPr kumimoji="0" lang="ru-RU" sz="1000" b="0" i="0" u="none" strike="noStrike" kern="0" cap="none" spc="0" normalizeH="0" baseline="0" noProof="0" dirty="0" err="1">
                <a:ln>
                  <a:noFill/>
                </a:ln>
                <a:solidFill>
                  <a:srgbClr val="00609D"/>
                </a:solidFill>
                <a:effectLst/>
                <a:uLnTx/>
                <a:uFillTx/>
                <a:latin typeface="Montserrat" pitchFamily="2" charset="0"/>
                <a:cs typeface="Arial"/>
                <a:sym typeface="Arial"/>
              </a:rPr>
              <a:t>Мотовилиха</a:t>
            </a: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00609D"/>
                </a:solidFill>
                <a:effectLst/>
                <a:uLnTx/>
                <a:uFillTx/>
                <a:latin typeface="Montserrat" pitchFamily="2" charset="0"/>
                <a:cs typeface="Arial"/>
                <a:sym typeface="Arial"/>
              </a:rPr>
              <a:t> – гражданское машиностроение», ООО «</a:t>
            </a:r>
            <a:r>
              <a:rPr kumimoji="0" lang="ru-RU" sz="1000" b="0" i="0" u="none" strike="noStrike" kern="0" cap="none" spc="0" normalizeH="0" baseline="0" noProof="0" dirty="0" err="1">
                <a:ln>
                  <a:noFill/>
                </a:ln>
                <a:solidFill>
                  <a:srgbClr val="00609D"/>
                </a:solidFill>
                <a:effectLst/>
                <a:uLnTx/>
                <a:uFillTx/>
                <a:latin typeface="Montserrat" pitchFamily="2" charset="0"/>
                <a:cs typeface="Arial"/>
                <a:sym typeface="Arial"/>
              </a:rPr>
              <a:t>ОранжСтил</a:t>
            </a: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00609D"/>
                </a:solidFill>
                <a:effectLst/>
                <a:uLnTx/>
                <a:uFillTx/>
                <a:latin typeface="Montserrat" pitchFamily="2" charset="0"/>
                <a:cs typeface="Arial"/>
                <a:sym typeface="Arial"/>
              </a:rPr>
              <a:t>», </a:t>
            </a:r>
            <a:b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00609D"/>
                </a:solidFill>
                <a:effectLst/>
                <a:uLnTx/>
                <a:uFillTx/>
                <a:latin typeface="Montserrat" pitchFamily="2" charset="0"/>
                <a:cs typeface="Arial"/>
                <a:sym typeface="Arial"/>
              </a:rPr>
            </a:b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00609D"/>
                </a:solidFill>
                <a:effectLst/>
                <a:uLnTx/>
                <a:uFillTx/>
                <a:latin typeface="Montserrat" pitchFamily="2" charset="0"/>
                <a:cs typeface="Arial"/>
                <a:sym typeface="Arial"/>
              </a:rPr>
              <a:t>АО «Алтайвагон», АО «Барнаульский ВРЗ», АО «Рославльский ВРЗ», АО «</a:t>
            </a:r>
            <a:r>
              <a:rPr kumimoji="0" lang="ru-RU" sz="1000" b="0" i="0" u="none" strike="noStrike" kern="0" cap="none" spc="0" normalizeH="0" baseline="0" noProof="0" dirty="0" err="1">
                <a:ln>
                  <a:noFill/>
                </a:ln>
                <a:solidFill>
                  <a:srgbClr val="00609D"/>
                </a:solidFill>
                <a:effectLst/>
                <a:uLnTx/>
                <a:uFillTx/>
                <a:latin typeface="Montserrat" pitchFamily="2" charset="0"/>
                <a:cs typeface="Arial"/>
                <a:sym typeface="Arial"/>
              </a:rPr>
              <a:t>Рузхиммаш</a:t>
            </a: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00609D"/>
                </a:solidFill>
                <a:effectLst/>
                <a:uLnTx/>
                <a:uFillTx/>
                <a:latin typeface="Montserrat" pitchFamily="2" charset="0"/>
                <a:cs typeface="Arial"/>
                <a:sym typeface="Arial"/>
              </a:rPr>
              <a:t>», ООО «КАВАЗ» , ООО «МЗ «ТрансПутьМаш», Орский ВРЗ – филиал ООО «НВК», </a:t>
            </a:r>
            <a:b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00609D"/>
                </a:solidFill>
                <a:effectLst/>
                <a:uLnTx/>
                <a:uFillTx/>
                <a:latin typeface="Montserrat" pitchFamily="2" charset="0"/>
                <a:cs typeface="Arial"/>
                <a:sym typeface="Arial"/>
              </a:rPr>
            </a:b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00609D"/>
                </a:solidFill>
                <a:effectLst/>
                <a:uLnTx/>
                <a:uFillTx/>
                <a:latin typeface="Montserrat" pitchFamily="2" charset="0"/>
                <a:cs typeface="Arial"/>
                <a:sym typeface="Arial"/>
              </a:rPr>
              <a:t>ЧАО «Лугцентрокуз», ООО «</a:t>
            </a:r>
            <a:r>
              <a:rPr kumimoji="0" lang="ru-RU" sz="1000" b="0" i="0" u="none" strike="noStrike" kern="0" cap="none" spc="0" normalizeH="0" baseline="0" noProof="0" dirty="0" err="1">
                <a:ln>
                  <a:noFill/>
                </a:ln>
                <a:solidFill>
                  <a:srgbClr val="00609D"/>
                </a:solidFill>
                <a:effectLst/>
                <a:uLnTx/>
                <a:uFillTx/>
                <a:latin typeface="Montserrat" pitchFamily="2" charset="0"/>
                <a:cs typeface="Arial"/>
                <a:sym typeface="Arial"/>
              </a:rPr>
              <a:t>НовоТехРейл</a:t>
            </a: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00609D"/>
                </a:solidFill>
                <a:effectLst/>
                <a:uLnTx/>
                <a:uFillTx/>
                <a:latin typeface="Montserrat" pitchFamily="2" charset="0"/>
                <a:cs typeface="Arial"/>
                <a:sym typeface="Arial"/>
              </a:rPr>
              <a:t>», АО МТЗ ТРАНСМАШ, АО «Ритм» ТПТА, АО «Выксунский МЗ», АО «ЕВРАЗ НТМК», ТОО «Проммашкомплект», ООО «КВРЗ «</a:t>
            </a:r>
            <a:r>
              <a:rPr kumimoji="0" lang="ru-RU" sz="1000" b="0" i="0" u="none" strike="noStrike" kern="0" cap="none" spc="0" normalizeH="0" baseline="0" noProof="0" dirty="0" err="1">
                <a:ln>
                  <a:noFill/>
                </a:ln>
                <a:solidFill>
                  <a:srgbClr val="00609D"/>
                </a:solidFill>
                <a:effectLst/>
                <a:uLnTx/>
                <a:uFillTx/>
                <a:latin typeface="Montserrat" pitchFamily="2" charset="0"/>
                <a:cs typeface="Arial"/>
                <a:sym typeface="Arial"/>
              </a:rPr>
              <a:t>Новотранс</a:t>
            </a: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00609D"/>
                </a:solidFill>
                <a:effectLst/>
                <a:uLnTx/>
                <a:uFillTx/>
                <a:latin typeface="Montserrat" pitchFamily="2" charset="0"/>
                <a:cs typeface="Arial"/>
                <a:sym typeface="Arial"/>
              </a:rPr>
              <a:t>», ООО «Завод КПИ», ООО «ВКМ», ООО «Уральские Локомотивы», ООО «Новые Литейные технологии», ООО «ПО «</a:t>
            </a:r>
            <a:r>
              <a:rPr kumimoji="0" lang="ru-RU" sz="1000" b="0" i="0" u="none" strike="noStrike" kern="0" cap="none" spc="0" normalizeH="0" baseline="0" noProof="0" dirty="0" err="1">
                <a:ln>
                  <a:noFill/>
                </a:ln>
                <a:solidFill>
                  <a:srgbClr val="00609D"/>
                </a:solidFill>
                <a:effectLst/>
                <a:uLnTx/>
                <a:uFillTx/>
                <a:latin typeface="Montserrat" pitchFamily="2" charset="0"/>
                <a:cs typeface="Arial"/>
                <a:sym typeface="Arial"/>
              </a:rPr>
              <a:t>Вагонмаш</a:t>
            </a: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00609D"/>
                </a:solidFill>
                <a:effectLst/>
                <a:uLnTx/>
                <a:uFillTx/>
                <a:latin typeface="Montserrat" pitchFamily="2" charset="0"/>
                <a:cs typeface="Arial"/>
                <a:sym typeface="Arial"/>
              </a:rPr>
              <a:t>», ООО «РЗАУ», ООО «ЖД ТРАНС», ООО «</a:t>
            </a:r>
            <a:r>
              <a:rPr kumimoji="0" lang="ru-RU" sz="1000" b="0" i="0" u="none" strike="noStrike" kern="0" cap="none" spc="0" normalizeH="0" baseline="0" noProof="0" dirty="0" err="1">
                <a:ln>
                  <a:noFill/>
                </a:ln>
                <a:solidFill>
                  <a:srgbClr val="00609D"/>
                </a:solidFill>
                <a:effectLst/>
                <a:uLnTx/>
                <a:uFillTx/>
                <a:latin typeface="Montserrat" pitchFamily="2" charset="0"/>
                <a:cs typeface="Arial"/>
                <a:sym typeface="Arial"/>
              </a:rPr>
              <a:t>ТрансКузМаш</a:t>
            </a: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00609D"/>
                </a:solidFill>
                <a:effectLst/>
                <a:uLnTx/>
                <a:uFillTx/>
                <a:latin typeface="Montserrat" pitchFamily="2" charset="0"/>
                <a:cs typeface="Arial"/>
                <a:sym typeface="Arial"/>
              </a:rPr>
              <a:t>», </a:t>
            </a:r>
            <a:r>
              <a:rPr kumimoji="0" lang="ru-RU" sz="1000" b="0" i="0" u="none" strike="noStrike" kern="0" cap="none" spc="0" normalizeH="0" baseline="0" noProof="0" dirty="0" err="1">
                <a:ln>
                  <a:noFill/>
                </a:ln>
                <a:solidFill>
                  <a:srgbClr val="00609D"/>
                </a:solidFill>
                <a:effectLst/>
                <a:uLnTx/>
                <a:uFillTx/>
                <a:latin typeface="Montserrat" pitchFamily="2" charset="0"/>
                <a:cs typeface="Arial"/>
                <a:sym typeface="Arial"/>
              </a:rPr>
              <a:t>Кемеровохиммаш</a:t>
            </a: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00609D"/>
                </a:solidFill>
                <a:effectLst/>
                <a:uLnTx/>
                <a:uFillTx/>
                <a:latin typeface="Montserrat" pitchFamily="2" charset="0"/>
                <a:cs typeface="Arial"/>
                <a:sym typeface="Arial"/>
              </a:rPr>
              <a:t> – филиал АО «Алтайвагон», АО «Неон», ООО «МЗ «Авангард-С», АО «Вагоностроительный завод», ООО «</a:t>
            </a:r>
            <a:r>
              <a:rPr kumimoji="0" lang="ru-RU" sz="1000" b="0" i="0" u="none" strike="noStrike" kern="0" cap="none" spc="0" normalizeH="0" baseline="0" noProof="0" dirty="0" err="1">
                <a:ln>
                  <a:noFill/>
                </a:ln>
                <a:solidFill>
                  <a:srgbClr val="00609D"/>
                </a:solidFill>
                <a:effectLst/>
                <a:uLnTx/>
                <a:uFillTx/>
                <a:latin typeface="Montserrat" pitchFamily="2" charset="0"/>
                <a:cs typeface="Arial"/>
                <a:sym typeface="Arial"/>
              </a:rPr>
              <a:t>СпецВагонДеталь</a:t>
            </a: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00609D"/>
                </a:solidFill>
                <a:effectLst/>
                <a:uLnTx/>
                <a:uFillTx/>
                <a:latin typeface="Montserrat" pitchFamily="2" charset="0"/>
                <a:cs typeface="Arial"/>
                <a:sym typeface="Arial"/>
              </a:rPr>
              <a:t>», </a:t>
            </a:r>
            <a:b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00609D"/>
                </a:solidFill>
                <a:effectLst/>
                <a:uLnTx/>
                <a:uFillTx/>
                <a:latin typeface="Montserrat" pitchFamily="2" charset="0"/>
                <a:cs typeface="Arial"/>
                <a:sym typeface="Arial"/>
              </a:rPr>
            </a:b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00609D"/>
                </a:solidFill>
                <a:effectLst/>
                <a:uLnTx/>
                <a:uFillTx/>
                <a:latin typeface="Montserrat" pitchFamily="2" charset="0"/>
                <a:cs typeface="Arial"/>
                <a:sym typeface="Arial"/>
              </a:rPr>
              <a:t>ООО «НПО «</a:t>
            </a:r>
            <a:r>
              <a:rPr kumimoji="0" lang="ru-RU" sz="1000" b="0" i="0" u="none" strike="noStrike" kern="0" cap="none" spc="0" normalizeH="0" baseline="0" noProof="0" dirty="0" err="1">
                <a:ln>
                  <a:noFill/>
                </a:ln>
                <a:solidFill>
                  <a:srgbClr val="00609D"/>
                </a:solidFill>
                <a:effectLst/>
                <a:uLnTx/>
                <a:uFillTx/>
                <a:latin typeface="Montserrat" pitchFamily="2" charset="0"/>
                <a:cs typeface="Arial"/>
                <a:sym typeface="Arial"/>
              </a:rPr>
              <a:t>НефтехГазМаш</a:t>
            </a: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00609D"/>
                </a:solidFill>
                <a:effectLst/>
                <a:uLnTx/>
                <a:uFillTx/>
                <a:latin typeface="Montserrat" pitchFamily="2" charset="0"/>
                <a:cs typeface="Arial"/>
                <a:sym typeface="Arial"/>
              </a:rPr>
              <a:t>», ООО «Уральский пружинный завод», ЗАО «Белорецкий завод рессор и пружин», АО «Трансмаш», ООО «Сталь-Трейд», ООО «Алтайский сталелитейный завод», ООО «ЕПК Бренко Подшипниковая компания», </a:t>
            </a:r>
            <a:r>
              <a:rPr kumimoji="0" lang="en-US" sz="1000" b="0" i="0" u="none" strike="noStrike" kern="0" cap="none" spc="0" normalizeH="0" baseline="0" noProof="0" dirty="0" err="1">
                <a:ln>
                  <a:noFill/>
                </a:ln>
                <a:solidFill>
                  <a:srgbClr val="00609D"/>
                </a:solidFill>
                <a:effectLst/>
                <a:uLnTx/>
                <a:uFillTx/>
                <a:latin typeface="Montserrat" pitchFamily="2" charset="0"/>
                <a:cs typeface="Arial"/>
                <a:sym typeface="Arial"/>
              </a:rPr>
              <a:t>Baowu</a:t>
            </a: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609D"/>
                </a:solidFill>
                <a:effectLst/>
                <a:uLnTx/>
                <a:uFillTx/>
                <a:latin typeface="Montserrat" pitchFamily="2" charset="0"/>
                <a:cs typeface="Arial"/>
                <a:sym typeface="Arial"/>
              </a:rPr>
              <a:t> Group </a:t>
            </a:r>
            <a:r>
              <a:rPr kumimoji="0" lang="en-US" sz="1000" b="0" i="0" u="none" strike="noStrike" kern="0" cap="none" spc="0" normalizeH="0" baseline="0" noProof="0" dirty="0" err="1">
                <a:ln>
                  <a:noFill/>
                </a:ln>
                <a:solidFill>
                  <a:srgbClr val="00609D"/>
                </a:solidFill>
                <a:effectLst/>
                <a:uLnTx/>
                <a:uFillTx/>
                <a:latin typeface="Montserrat" pitchFamily="2" charset="0"/>
                <a:cs typeface="Arial"/>
                <a:sym typeface="Arial"/>
              </a:rPr>
              <a:t>Masteel</a:t>
            </a: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609D"/>
                </a:solidFill>
                <a:effectLst/>
                <a:uLnTx/>
                <a:uFillTx/>
                <a:latin typeface="Montserrat" pitchFamily="2" charset="0"/>
                <a:cs typeface="Arial"/>
                <a:sym typeface="Arial"/>
              </a:rPr>
              <a:t> Rail Transit Materials Technology</a:t>
            </a: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00609D"/>
                </a:solidFill>
                <a:effectLst/>
                <a:uLnTx/>
                <a:uFillTx/>
                <a:latin typeface="Montserrat" pitchFamily="2" charset="0"/>
                <a:cs typeface="Arial"/>
                <a:sym typeface="Arial"/>
              </a:rPr>
              <a:t>, ООО «Кузница», ООО «Окский машиностроительный завод», ООО «</a:t>
            </a:r>
            <a:r>
              <a:rPr kumimoji="0" lang="ru-RU" sz="1000" b="0" i="0" u="none" strike="noStrike" kern="0" cap="none" spc="0" normalizeH="0" baseline="0" noProof="0" dirty="0" err="1">
                <a:ln>
                  <a:noFill/>
                </a:ln>
                <a:solidFill>
                  <a:srgbClr val="00609D"/>
                </a:solidFill>
                <a:effectLst/>
                <a:uLnTx/>
                <a:uFillTx/>
                <a:latin typeface="Montserrat" pitchFamily="2" charset="0"/>
                <a:cs typeface="Arial"/>
                <a:sym typeface="Arial"/>
              </a:rPr>
              <a:t>БалтТрансСервис</a:t>
            </a: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00609D"/>
                </a:solidFill>
                <a:effectLst/>
                <a:uLnTx/>
                <a:uFillTx/>
                <a:latin typeface="Montserrat" pitchFamily="2" charset="0"/>
                <a:cs typeface="Arial"/>
                <a:sym typeface="Arial"/>
              </a:rPr>
              <a:t>», АО «ТВСЗ», АО «</a:t>
            </a:r>
            <a:r>
              <a:rPr kumimoji="0" lang="ru-RU" sz="1000" b="0" i="0" u="none" strike="noStrike" kern="0" cap="none" spc="0" normalizeH="0" baseline="0" noProof="0" dirty="0" err="1">
                <a:ln>
                  <a:noFill/>
                </a:ln>
                <a:solidFill>
                  <a:srgbClr val="00609D"/>
                </a:solidFill>
                <a:effectLst/>
                <a:uLnTx/>
                <a:uFillTx/>
                <a:latin typeface="Montserrat" pitchFamily="2" charset="0"/>
                <a:cs typeface="Arial"/>
                <a:sym typeface="Arial"/>
              </a:rPr>
              <a:t>Челновершинский</a:t>
            </a: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00609D"/>
                </a:solidFill>
                <a:effectLst/>
                <a:uLnTx/>
                <a:uFillTx/>
                <a:latin typeface="Montserrat" pitchFamily="2" charset="0"/>
                <a:cs typeface="Arial"/>
                <a:sym typeface="Arial"/>
              </a:rPr>
              <a:t> МЗ», ООО НПП «</a:t>
            </a:r>
            <a:r>
              <a:rPr kumimoji="0" lang="ru-RU" sz="1000" b="0" i="0" u="none" strike="noStrike" kern="0" cap="none" spc="0" normalizeH="0" baseline="0" noProof="0" dirty="0" err="1">
                <a:ln>
                  <a:noFill/>
                </a:ln>
                <a:solidFill>
                  <a:srgbClr val="00609D"/>
                </a:solidFill>
                <a:effectLst/>
                <a:uLnTx/>
                <a:uFillTx/>
                <a:latin typeface="Montserrat" pitchFamily="2" charset="0"/>
                <a:cs typeface="Arial"/>
                <a:sym typeface="Arial"/>
              </a:rPr>
              <a:t>Желдордеталь</a:t>
            </a: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00609D"/>
                </a:solidFill>
                <a:effectLst/>
                <a:uLnTx/>
                <a:uFillTx/>
                <a:latin typeface="Montserrat" pitchFamily="2" charset="0"/>
                <a:cs typeface="Arial"/>
                <a:sym typeface="Arial"/>
              </a:rPr>
              <a:t>», ООО «</a:t>
            </a:r>
            <a:r>
              <a:rPr kumimoji="0" lang="ru-RU" sz="1000" b="0" i="0" u="none" strike="noStrike" kern="0" cap="none" spc="0" normalizeH="0" baseline="0" noProof="0" dirty="0" err="1">
                <a:ln>
                  <a:noFill/>
                </a:ln>
                <a:solidFill>
                  <a:srgbClr val="00609D"/>
                </a:solidFill>
                <a:effectLst/>
                <a:uLnTx/>
                <a:uFillTx/>
                <a:latin typeface="Montserrat" pitchFamily="2" charset="0"/>
                <a:cs typeface="Arial"/>
                <a:sym typeface="Arial"/>
              </a:rPr>
              <a:t>СибТрансМаш</a:t>
            </a: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00609D"/>
                </a:solidFill>
                <a:effectLst/>
                <a:uLnTx/>
                <a:uFillTx/>
                <a:latin typeface="Montserrat" pitchFamily="2" charset="0"/>
                <a:cs typeface="Arial"/>
                <a:sym typeface="Arial"/>
              </a:rPr>
              <a:t>», ООО «ТехПоставка», ООО «СКЦ», ООО «Менеджмент и Консалтинг», ООО «ЛЛМЗ-КАМАХ», ООО «АРМАТА», АО «</a:t>
            </a:r>
            <a:r>
              <a:rPr kumimoji="0" lang="ru-RU" sz="1000" b="0" i="0" u="none" strike="noStrike" kern="0" cap="none" spc="0" normalizeH="0" baseline="0" noProof="0" dirty="0" err="1">
                <a:ln>
                  <a:noFill/>
                </a:ln>
                <a:solidFill>
                  <a:srgbClr val="00609D"/>
                </a:solidFill>
                <a:effectLst/>
                <a:uLnTx/>
                <a:uFillTx/>
                <a:latin typeface="Montserrat" pitchFamily="2" charset="0"/>
                <a:cs typeface="Arial"/>
                <a:sym typeface="Arial"/>
              </a:rPr>
              <a:t>Транспневматика</a:t>
            </a: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00609D"/>
                </a:solidFill>
                <a:effectLst/>
                <a:uLnTx/>
                <a:uFillTx/>
                <a:latin typeface="Montserrat" pitchFamily="2" charset="0"/>
                <a:cs typeface="Arial"/>
                <a:sym typeface="Arial"/>
              </a:rPr>
              <a:t>».</a:t>
            </a: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srgbClr val="00609D"/>
              </a:solidFill>
              <a:effectLst/>
              <a:uLnTx/>
              <a:uFillTx/>
              <a:latin typeface="Montserrat" pitchFamily="2" charset="0"/>
              <a:cs typeface="Arial"/>
              <a:sym typeface="Arial"/>
            </a:endParaRPr>
          </a:p>
          <a:p>
            <a:pPr marL="342903" marR="0" lvl="0" indent="-342903" algn="just" defTabSz="914400" rtl="0" eaLnBrk="1" fontAlgn="auto" latinLnBrk="0" hangingPunc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ru-RU" sz="1400" b="1" i="1" u="none" strike="noStrike" kern="0" cap="none" spc="0" normalizeH="0" baseline="0" noProof="0" dirty="0">
                <a:ln>
                  <a:noFill/>
                </a:ln>
                <a:solidFill>
                  <a:srgbClr val="00609D"/>
                </a:solidFill>
                <a:effectLst/>
                <a:uLnTx/>
                <a:uFillTx/>
                <a:latin typeface="Montserrat" pitchFamily="2" charset="0"/>
                <a:cs typeface="Arial"/>
                <a:sym typeface="Arial"/>
              </a:rPr>
              <a:t>  </a:t>
            </a:r>
          </a:p>
        </p:txBody>
      </p:sp>
      <p:sp>
        <p:nvSpPr>
          <p:cNvPr id="23" name="Текст 6">
            <a:extLst>
              <a:ext uri="{FF2B5EF4-FFF2-40B4-BE49-F238E27FC236}">
                <a16:creationId xmlns:a16="http://schemas.microsoft.com/office/drawing/2014/main" id="{595E0601-6D36-B2AD-9196-F604A1474B33}"/>
              </a:ext>
            </a:extLst>
          </p:cNvPr>
          <p:cNvSpPr txBox="1">
            <a:spLocks/>
          </p:cNvSpPr>
          <p:nvPr/>
        </p:nvSpPr>
        <p:spPr>
          <a:xfrm>
            <a:off x="164391" y="4072512"/>
            <a:ext cx="11684710" cy="628070"/>
          </a:xfrm>
          <a:prstGeom prst="rect">
            <a:avLst/>
          </a:prstGeom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342903" indent="-342903">
              <a:spcBef>
                <a:spcPts val="700"/>
              </a:spcBef>
              <a:buSzPct val="100000"/>
              <a:defRPr sz="2100" b="1" i="1">
                <a:solidFill>
                  <a:srgbClr val="00609D"/>
                </a:solidFill>
                <a:latin typeface="Montserrat" pitchFamily="2" charset="0"/>
              </a:defRPr>
            </a:lvl1pPr>
            <a:lvl2pPr marL="783780" indent="-326574">
              <a:spcBef>
                <a:spcPts val="700"/>
              </a:spcBef>
              <a:buSzPct val="100000"/>
              <a:buChar char="–"/>
              <a:defRPr sz="3200"/>
            </a:lvl2pPr>
            <a:lvl3pPr marL="1219216" indent="-304805">
              <a:spcBef>
                <a:spcPts val="700"/>
              </a:spcBef>
              <a:buSzPct val="100000"/>
              <a:buChar char="•"/>
              <a:defRPr sz="3200"/>
            </a:lvl3pPr>
            <a:lvl4pPr marL="1737383" indent="-365766">
              <a:spcBef>
                <a:spcPts val="700"/>
              </a:spcBef>
              <a:buSzPct val="100000"/>
              <a:buChar char="–"/>
              <a:defRPr sz="3200"/>
            </a:lvl4pPr>
            <a:lvl5pPr marL="2194589" indent="-365766">
              <a:spcBef>
                <a:spcPts val="700"/>
              </a:spcBef>
              <a:buSzPct val="100000"/>
              <a:buChar char="»"/>
              <a:defRPr sz="3200"/>
            </a:lvl5pPr>
            <a:lvl6pPr marL="2651794" indent="-365766">
              <a:spcBef>
                <a:spcPts val="700"/>
              </a:spcBef>
              <a:buSzPct val="100000"/>
              <a:buChar char="»"/>
              <a:defRPr sz="3200"/>
            </a:lvl6pPr>
            <a:lvl7pPr marL="3109000" indent="-365766">
              <a:spcBef>
                <a:spcPts val="700"/>
              </a:spcBef>
              <a:buSzPct val="100000"/>
              <a:buChar char="»"/>
              <a:defRPr sz="3200"/>
            </a:lvl7pPr>
            <a:lvl8pPr marL="3566206" indent="-365766">
              <a:spcBef>
                <a:spcPts val="700"/>
              </a:spcBef>
              <a:buSzPct val="100000"/>
              <a:buChar char="»"/>
              <a:defRPr sz="3200"/>
            </a:lvl8pPr>
            <a:lvl9pPr marL="4023411" indent="-365766">
              <a:spcBef>
                <a:spcPts val="700"/>
              </a:spcBef>
              <a:buSzPct val="100000"/>
              <a:buChar char="»"/>
              <a:defRPr sz="3200"/>
            </a:lvl9pPr>
          </a:lstStyle>
          <a:p>
            <a:pPr marL="0" marR="0" lvl="0" indent="0" algn="just" defTabSz="914400" rtl="0" eaLnBrk="1" fontAlgn="auto" latinLnBrk="0" hangingPunc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ru-RU" sz="1200" b="1" i="1" u="none" strike="noStrike" kern="0" cap="none" spc="0" normalizeH="0" baseline="0" noProof="0" dirty="0">
                <a:ln>
                  <a:noFill/>
                </a:ln>
                <a:solidFill>
                  <a:srgbClr val="00609D"/>
                </a:solidFill>
                <a:effectLst/>
                <a:uLnTx/>
                <a:uFillTx/>
                <a:latin typeface="Montserrat" pitchFamily="2" charset="0"/>
                <a:cs typeface="Arial"/>
                <a:sym typeface="Arial"/>
              </a:rPr>
              <a:t>Продукция</a:t>
            </a:r>
            <a:r>
              <a:rPr kumimoji="0" lang="en-US" sz="1200" b="1" i="1" u="none" strike="noStrike" kern="0" cap="none" spc="0" normalizeH="0" baseline="0" noProof="0" dirty="0">
                <a:ln>
                  <a:noFill/>
                </a:ln>
                <a:solidFill>
                  <a:srgbClr val="00609D"/>
                </a:solidFill>
                <a:effectLst/>
                <a:uLnTx/>
                <a:uFillTx/>
                <a:latin typeface="Montserrat" pitchFamily="2" charset="0"/>
                <a:cs typeface="Arial"/>
                <a:sym typeface="Arial"/>
              </a:rPr>
              <a:t>:</a:t>
            </a:r>
            <a:r>
              <a:rPr kumimoji="0" lang="ru-RU" sz="1400" b="1" i="1" u="none" strike="noStrike" kern="0" cap="none" spc="0" normalizeH="0" baseline="0" noProof="0" dirty="0">
                <a:ln>
                  <a:noFill/>
                </a:ln>
                <a:solidFill>
                  <a:srgbClr val="00609D"/>
                </a:solidFill>
                <a:effectLst/>
                <a:uLnTx/>
                <a:uFillTx/>
                <a:latin typeface="Montserrat" pitchFamily="2" charset="0"/>
                <a:cs typeface="Arial"/>
                <a:sym typeface="Arial"/>
              </a:rPr>
              <a:t> </a:t>
            </a: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00609D"/>
                </a:solidFill>
                <a:effectLst/>
                <a:uLnTx/>
                <a:uFillTx/>
                <a:latin typeface="Montserrat" pitchFamily="2" charset="0"/>
                <a:cs typeface="Arial"/>
                <a:sym typeface="Arial"/>
              </a:rPr>
              <a:t>Рама боковая, Балка надрессорная, Ось черновая, Ось Чистовая, Воздухораспределитель, Колесо цельнокатаное, Колесные пары вагонные, Колесная пара локомотивная, Хомут тяговый, Автосцепка СА-3, Аппарат поглощающий, Воздушный резервуар, Триангель, Подшипник колесной пары, Пружины тележек грузовых вагонов, Цилиндр тормозной, Авторежим, Клин</a:t>
            </a:r>
            <a:r>
              <a:rPr lang="ru-RU" sz="1000" b="0" i="0" kern="0" dirty="0">
                <a:cs typeface="Arial"/>
                <a:sym typeface="Arial"/>
              </a:rPr>
              <a:t> фрикционный.</a:t>
            </a: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00609D"/>
                </a:solidFill>
                <a:effectLst/>
                <a:uLnTx/>
                <a:uFillTx/>
                <a:latin typeface="Montserrat" pitchFamily="2" charset="0"/>
                <a:cs typeface="Arial"/>
                <a:sym typeface="Arial"/>
              </a:rPr>
              <a:t> </a:t>
            </a:r>
            <a:endParaRPr kumimoji="0" lang="ru-RU" sz="1000" b="1" i="1" u="none" strike="noStrike" kern="0" cap="none" spc="0" normalizeH="0" baseline="0" noProof="0" dirty="0">
              <a:ln>
                <a:noFill/>
              </a:ln>
              <a:solidFill>
                <a:srgbClr val="00609D"/>
              </a:solidFill>
              <a:effectLst/>
              <a:uLnTx/>
              <a:uFillTx/>
              <a:latin typeface="Montserrat" pitchFamily="2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03800917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6">
            <a:extLst>
              <a:ext uri="{FF2B5EF4-FFF2-40B4-BE49-F238E27FC236}">
                <a16:creationId xmlns:a16="http://schemas.microsoft.com/office/drawing/2014/main" id="{C305A780-AB3B-44A7-A307-84C1216112CA}"/>
              </a:ext>
            </a:extLst>
          </p:cNvPr>
          <p:cNvSpPr txBox="1">
            <a:spLocks/>
          </p:cNvSpPr>
          <p:nvPr/>
        </p:nvSpPr>
        <p:spPr>
          <a:xfrm>
            <a:off x="720237" y="444463"/>
            <a:ext cx="9788584" cy="446302"/>
          </a:xfrm>
          <a:prstGeom prst="rect">
            <a:avLst/>
          </a:prstGeom>
        </p:spPr>
        <p:txBody>
          <a:bodyPr/>
          <a:lstStyle>
            <a:lvl1pPr marL="342903" marR="0" indent="-342903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2100" b="1" i="0" u="none" strike="noStrike" cap="none" spc="0" baseline="0">
                <a:ln>
                  <a:noFill/>
                </a:ln>
                <a:solidFill>
                  <a:srgbClr val="00609D"/>
                </a:solidFill>
                <a:uFillTx/>
                <a:latin typeface="Montserrat" pitchFamily="2" charset="0"/>
                <a:ea typeface="Arial"/>
                <a:cs typeface="Arial"/>
                <a:sym typeface="Arial"/>
              </a:defRPr>
            </a:lvl1pPr>
            <a:lvl2pPr marL="783780" marR="0" indent="-326574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219216" marR="0" indent="-304805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737383" marR="0" indent="-365766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194589" marR="0" indent="-365766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651794" marR="0" indent="-365766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109000" marR="0" indent="-365766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566206" marR="0" indent="-365766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023411" marR="0" indent="-365766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/>
            <a:r>
              <a:rPr lang="ru-RU" sz="1600" i="1" dirty="0"/>
              <a:t>Реализация основных проектов ООО «ИЦПВК»</a:t>
            </a:r>
          </a:p>
        </p:txBody>
      </p:sp>
      <p:sp>
        <p:nvSpPr>
          <p:cNvPr id="6" name="Номер слайда">
            <a:extLst>
              <a:ext uri="{FF2B5EF4-FFF2-40B4-BE49-F238E27FC236}">
                <a16:creationId xmlns:a16="http://schemas.microsoft.com/office/drawing/2014/main" id="{C753FF36-0B0D-FBE2-E12C-5ED6968F7665}"/>
              </a:ext>
            </a:extLst>
          </p:cNvPr>
          <p:cNvSpPr txBox="1">
            <a:spLocks/>
          </p:cNvSpPr>
          <p:nvPr/>
        </p:nvSpPr>
        <p:spPr>
          <a:xfrm>
            <a:off x="11949455" y="6565515"/>
            <a:ext cx="354305" cy="3200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609D"/>
                </a:solidFill>
                <a:effectLst/>
                <a:uFillTx/>
                <a:latin typeface="Montserrat Regular"/>
                <a:ea typeface="Montserrat Regular"/>
                <a:cs typeface="Montserrat Regular"/>
                <a:sym typeface="Montserrat Regular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6CB4B4D-7CA3-9044-876B-883B54F8677D}" type="slidenum">
              <a:rPr lang="ru-RU" sz="14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/>
              <a:t>3</a:t>
            </a:fld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Линия">
            <a:extLst>
              <a:ext uri="{FF2B5EF4-FFF2-40B4-BE49-F238E27FC236}">
                <a16:creationId xmlns:a16="http://schemas.microsoft.com/office/drawing/2014/main" id="{435DF72C-BF5A-0244-9155-17C6E8B2EE7E}"/>
              </a:ext>
            </a:extLst>
          </p:cNvPr>
          <p:cNvSpPr/>
          <p:nvPr/>
        </p:nvSpPr>
        <p:spPr>
          <a:xfrm>
            <a:off x="164392" y="820124"/>
            <a:ext cx="11307371" cy="0"/>
          </a:xfrm>
          <a:prstGeom prst="line">
            <a:avLst/>
          </a:prstGeom>
          <a:ln w="25400">
            <a:solidFill>
              <a:srgbClr val="66BFE7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0E3D491-583C-4B52-90B2-3035E4022D94}"/>
              </a:ext>
            </a:extLst>
          </p:cNvPr>
          <p:cNvSpPr txBox="1"/>
          <p:nvPr/>
        </p:nvSpPr>
        <p:spPr>
          <a:xfrm>
            <a:off x="564095" y="1024902"/>
            <a:ext cx="11123929" cy="15696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16000" indent="-216000" algn="just">
              <a:spcBef>
                <a:spcPts val="0"/>
              </a:spcBef>
            </a:pP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Реализация совместно с ЦКИ и ЦВ «Проекта технических решений подключения АС «Электронный инспектор» к сервису контроля жизненного цикла грузовых вагонов на платформе «Распределенный реестр данных» (РРД ГВ) (</a:t>
            </a:r>
            <a:r>
              <a:rPr 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передача в автоматическом режиме информации о вновь изготовленной и выпущенной в эксплуатацию продукции в АС УКВ</a:t>
            </a: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216000" indent="-216000" algn="just">
              <a:spcBef>
                <a:spcPts val="0"/>
              </a:spcBef>
            </a:pPr>
            <a:r>
              <a:rPr lang="ru-RU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ru-RU" sz="16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июнь 2024 г.:</a:t>
            </a:r>
            <a:r>
              <a:rPr lang="ru-RU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передача данных о колесных парах грузовых вагонов;</a:t>
            </a:r>
          </a:p>
          <a:p>
            <a:pPr marL="216000" indent="-216000" algn="just">
              <a:spcBef>
                <a:spcPts val="0"/>
              </a:spcBef>
            </a:pPr>
            <a:r>
              <a:rPr lang="ru-RU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ru-RU" sz="16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август 2024 г.:</a:t>
            </a:r>
            <a:r>
              <a:rPr lang="ru-RU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передача данных о рамах боковых, балках </a:t>
            </a:r>
            <a:r>
              <a:rPr lang="ru-RU" sz="1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надрессорных</a:t>
            </a:r>
            <a:r>
              <a:rPr lang="ru-RU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клиньях фрикционных.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503A7A3-3893-4025-97A8-B100731FDF04}"/>
              </a:ext>
            </a:extLst>
          </p:cNvPr>
          <p:cNvSpPr txBox="1"/>
          <p:nvPr/>
        </p:nvSpPr>
        <p:spPr>
          <a:xfrm>
            <a:off x="686019" y="2873505"/>
            <a:ext cx="11123929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16000" indent="-216000" algn="just">
              <a:spcBef>
                <a:spcPts val="0"/>
              </a:spcBef>
            </a:pP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Организация инспекторского контроля на предприятиях ремонта и сервисного обслуживания узлов подшипниковых роликовых конических, прошедших восстановительный ремонт.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1E5FCC6-C22F-435E-AC6C-1A1EC7607093}"/>
              </a:ext>
            </a:extLst>
          </p:cNvPr>
          <p:cNvSpPr txBox="1"/>
          <p:nvPr/>
        </p:nvSpPr>
        <p:spPr>
          <a:xfrm>
            <a:off x="3814618" y="3479802"/>
            <a:ext cx="4184693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16000" indent="-216000" algn="just">
              <a:spcBef>
                <a:spcPts val="0"/>
              </a:spcBef>
            </a:pPr>
            <a:r>
              <a:rPr lang="ru-RU" sz="1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Инспекторский контроль организован: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21677F4-E782-4056-B660-588FA8926F64}"/>
              </a:ext>
            </a:extLst>
          </p:cNvPr>
          <p:cNvSpPr txBox="1"/>
          <p:nvPr/>
        </p:nvSpPr>
        <p:spPr>
          <a:xfrm>
            <a:off x="720237" y="3843961"/>
            <a:ext cx="5704277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16000" indent="-216000" algn="just">
              <a:spcBef>
                <a:spcPts val="0"/>
              </a:spcBef>
            </a:pPr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 «ЕПК-</a:t>
            </a:r>
            <a:r>
              <a:rPr lang="ru-RU" sz="1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Бренко</a:t>
            </a:r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Подшипниковая Компания»: </a:t>
            </a:r>
            <a:r>
              <a:rPr lang="ru-RU" sz="14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 сервисный центр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E7C2F32-6EA7-47F2-B4EB-7B31D9B3CBE9}"/>
              </a:ext>
            </a:extLst>
          </p:cNvPr>
          <p:cNvSpPr txBox="1"/>
          <p:nvPr/>
        </p:nvSpPr>
        <p:spPr>
          <a:xfrm>
            <a:off x="6547437" y="3874739"/>
            <a:ext cx="4604786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16000" indent="-216000" algn="just">
              <a:spcBef>
                <a:spcPts val="0"/>
              </a:spcBef>
            </a:pPr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 «ТЕК-КОМ Производство»: </a:t>
            </a:r>
            <a:r>
              <a:rPr lang="ru-RU" sz="14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сервисных центров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CD1A14F-0063-487D-9F85-E1404F7F920F}"/>
              </a:ext>
            </a:extLst>
          </p:cNvPr>
          <p:cNvSpPr txBox="1"/>
          <p:nvPr/>
        </p:nvSpPr>
        <p:spPr>
          <a:xfrm>
            <a:off x="720237" y="4263441"/>
            <a:ext cx="10850092" cy="181588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16000" indent="-216000" algn="just">
              <a:spcBef>
                <a:spcPts val="0"/>
              </a:spcBef>
            </a:pPr>
            <a:r>
              <a:rPr lang="ru-RU" sz="16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План:</a:t>
            </a:r>
            <a:r>
              <a:rPr lang="ru-RU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перевод сервисных центров на электронное оформление формуляров (пилотное предприятие ВРП Грязи).</a:t>
            </a:r>
          </a:p>
          <a:p>
            <a:pPr marL="216000" indent="-216000" algn="just">
              <a:spcBef>
                <a:spcPts val="0"/>
              </a:spcBef>
            </a:pPr>
            <a:r>
              <a:rPr lang="ru-RU" sz="16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Преимущества:</a:t>
            </a:r>
          </a:p>
          <a:p>
            <a:pPr marL="216000" indent="-216000" algn="just">
              <a:spcBef>
                <a:spcPts val="0"/>
              </a:spcBef>
            </a:pPr>
            <a:r>
              <a:rPr lang="ru-RU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	ведение и хранение документов о качестве в электронном виде;</a:t>
            </a:r>
          </a:p>
          <a:p>
            <a:pPr marL="216000" indent="-216000" algn="just">
              <a:spcBef>
                <a:spcPts val="0"/>
              </a:spcBef>
            </a:pPr>
            <a:r>
              <a:rPr lang="ru-RU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	оперативный обмен юридически значимыми документами с потребителями и Федеральными органами исполнительной власти;</a:t>
            </a:r>
          </a:p>
          <a:p>
            <a:pPr marL="216000" indent="-216000" algn="just">
              <a:spcBef>
                <a:spcPts val="0"/>
              </a:spcBef>
            </a:pPr>
            <a:r>
              <a:rPr lang="ru-RU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	обеспечение прослеживаемости продукции в эксплуатации в течение жизненного цикла;</a:t>
            </a:r>
          </a:p>
          <a:p>
            <a:pPr marL="216000" indent="-216000" algn="just">
              <a:spcBef>
                <a:spcPts val="0"/>
              </a:spcBef>
            </a:pPr>
            <a:r>
              <a:rPr lang="ru-RU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	препятствие обороту контрафактной и фальсифицированной продукции.</a:t>
            </a:r>
          </a:p>
        </p:txBody>
      </p:sp>
    </p:spTree>
    <p:extLst>
      <p:ext uri="{BB962C8B-B14F-4D97-AF65-F5344CB8AC3E}">
        <p14:creationId xmlns:p14="http://schemas.microsoft.com/office/powerpoint/2010/main" val="2064143530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6">
            <a:extLst>
              <a:ext uri="{FF2B5EF4-FFF2-40B4-BE49-F238E27FC236}">
                <a16:creationId xmlns:a16="http://schemas.microsoft.com/office/drawing/2014/main" id="{C305A780-AB3B-44A7-A307-84C1216112CA}"/>
              </a:ext>
            </a:extLst>
          </p:cNvPr>
          <p:cNvSpPr txBox="1">
            <a:spLocks/>
          </p:cNvSpPr>
          <p:nvPr/>
        </p:nvSpPr>
        <p:spPr>
          <a:xfrm>
            <a:off x="720237" y="444463"/>
            <a:ext cx="9788584" cy="446302"/>
          </a:xfrm>
          <a:prstGeom prst="rect">
            <a:avLst/>
          </a:prstGeom>
        </p:spPr>
        <p:txBody>
          <a:bodyPr/>
          <a:lstStyle>
            <a:lvl1pPr marL="342903" marR="0" indent="-342903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2100" b="1" i="0" u="none" strike="noStrike" cap="none" spc="0" baseline="0">
                <a:ln>
                  <a:noFill/>
                </a:ln>
                <a:solidFill>
                  <a:srgbClr val="00609D"/>
                </a:solidFill>
                <a:uFillTx/>
                <a:latin typeface="Montserrat" pitchFamily="2" charset="0"/>
                <a:ea typeface="Arial"/>
                <a:cs typeface="Arial"/>
                <a:sym typeface="Arial"/>
              </a:defRPr>
            </a:lvl1pPr>
            <a:lvl2pPr marL="783780" marR="0" indent="-326574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219216" marR="0" indent="-304805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737383" marR="0" indent="-365766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194589" marR="0" indent="-365766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651794" marR="0" indent="-365766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109000" marR="0" indent="-365766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566206" marR="0" indent="-365766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023411" marR="0" indent="-365766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/>
            <a:r>
              <a:rPr lang="ru-RU" sz="1600" i="1" dirty="0"/>
              <a:t>Реализация основных проектов ООО «ИЦПВК»</a:t>
            </a:r>
          </a:p>
        </p:txBody>
      </p:sp>
      <p:sp>
        <p:nvSpPr>
          <p:cNvPr id="6" name="Номер слайда">
            <a:extLst>
              <a:ext uri="{FF2B5EF4-FFF2-40B4-BE49-F238E27FC236}">
                <a16:creationId xmlns:a16="http://schemas.microsoft.com/office/drawing/2014/main" id="{C753FF36-0B0D-FBE2-E12C-5ED6968F7665}"/>
              </a:ext>
            </a:extLst>
          </p:cNvPr>
          <p:cNvSpPr txBox="1">
            <a:spLocks/>
          </p:cNvSpPr>
          <p:nvPr/>
        </p:nvSpPr>
        <p:spPr>
          <a:xfrm>
            <a:off x="11949455" y="6565515"/>
            <a:ext cx="354305" cy="3200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609D"/>
                </a:solidFill>
                <a:effectLst/>
                <a:uFillTx/>
                <a:latin typeface="Montserrat Regular"/>
                <a:ea typeface="Montserrat Regular"/>
                <a:cs typeface="Montserrat Regular"/>
                <a:sym typeface="Montserrat Regular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6CB4B4D-7CA3-9044-876B-883B54F8677D}" type="slidenum">
              <a:rPr lang="ru-RU" sz="14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/>
              <a:t>4</a:t>
            </a:fld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Линия">
            <a:extLst>
              <a:ext uri="{FF2B5EF4-FFF2-40B4-BE49-F238E27FC236}">
                <a16:creationId xmlns:a16="http://schemas.microsoft.com/office/drawing/2014/main" id="{435DF72C-BF5A-0244-9155-17C6E8B2EE7E}"/>
              </a:ext>
            </a:extLst>
          </p:cNvPr>
          <p:cNvSpPr/>
          <p:nvPr/>
        </p:nvSpPr>
        <p:spPr>
          <a:xfrm>
            <a:off x="164392" y="820124"/>
            <a:ext cx="11307371" cy="0"/>
          </a:xfrm>
          <a:prstGeom prst="line">
            <a:avLst/>
          </a:prstGeom>
          <a:ln w="25400">
            <a:solidFill>
              <a:srgbClr val="66BFE7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B454043-F223-489C-84DD-089473127986}"/>
              </a:ext>
            </a:extLst>
          </p:cNvPr>
          <p:cNvSpPr txBox="1"/>
          <p:nvPr/>
        </p:nvSpPr>
        <p:spPr>
          <a:xfrm>
            <a:off x="564096" y="1276258"/>
            <a:ext cx="11123929" cy="15696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16000" indent="-216000" algn="just">
              <a:spcBef>
                <a:spcPts val="0"/>
              </a:spcBef>
            </a:pP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Организация инспекторского контроля клиньев фрикционных.</a:t>
            </a:r>
          </a:p>
          <a:p>
            <a:pPr marL="216000" indent="-216000" algn="just">
              <a:spcBef>
                <a:spcPts val="0"/>
              </a:spcBef>
            </a:pPr>
            <a:r>
              <a:rPr lang="ru-RU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Всего изготовителей: 24 предприятия.</a:t>
            </a:r>
          </a:p>
          <a:p>
            <a:pPr marL="216000" indent="-216000" algn="just">
              <a:spcBef>
                <a:spcPts val="0"/>
              </a:spcBef>
            </a:pPr>
            <a:r>
              <a:rPr lang="ru-RU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Организован инспекторский контроль: 23 предприятий (организовано оформление паспортов в АС «Электронный инспектор» (АС ЭИ) на 18 предприятиях).</a:t>
            </a:r>
          </a:p>
          <a:p>
            <a:pPr marL="216000" indent="-216000" algn="just">
              <a:spcBef>
                <a:spcPts val="0"/>
              </a:spcBef>
            </a:pPr>
            <a:r>
              <a:rPr lang="ru-RU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План: организация инспекторского контроля клиньев фрикционных на всех предприятиях-изготовителях с ведением паспортов в электронном виде.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B62BB5F-4B8E-4718-B902-3AB0611F789E}"/>
              </a:ext>
            </a:extLst>
          </p:cNvPr>
          <p:cNvSpPr txBox="1"/>
          <p:nvPr/>
        </p:nvSpPr>
        <p:spPr>
          <a:xfrm>
            <a:off x="564096" y="3345457"/>
            <a:ext cx="11123930" cy="20621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16000" indent="-216000" algn="just">
              <a:spcBef>
                <a:spcPts val="0"/>
              </a:spcBef>
            </a:pP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Реализация положений «Временного регламента передачи информации о диапазонах изготовленной продукции».</a:t>
            </a:r>
          </a:p>
          <a:p>
            <a:pPr marL="216000" indent="-216000" algn="just">
              <a:spcBef>
                <a:spcPts val="0"/>
              </a:spcBef>
            </a:pPr>
            <a:r>
              <a:rPr lang="ru-RU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Организовано:</a:t>
            </a:r>
          </a:p>
          <a:p>
            <a:pPr marL="216000" indent="-216000" algn="just">
              <a:spcBef>
                <a:spcPts val="0"/>
              </a:spcBef>
            </a:pPr>
            <a:r>
              <a:rPr lang="ru-RU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 передача информации о диапазонах номеров колесных пар, рам боковых и балок </a:t>
            </a:r>
            <a:r>
              <a:rPr lang="ru-RU" sz="1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надрессорных</a:t>
            </a:r>
            <a:r>
              <a:rPr lang="ru-RU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из АС ЭИ в ГВЦ (в ручном режиме);</a:t>
            </a:r>
          </a:p>
          <a:p>
            <a:pPr marL="216000" indent="-216000" algn="just">
              <a:spcBef>
                <a:spcPts val="0"/>
              </a:spcBef>
            </a:pPr>
            <a:r>
              <a:rPr lang="ru-RU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передача информации о диапазонах номеров забракованных в эксплуатации колесных пар, рам боковых и балок </a:t>
            </a:r>
            <a:r>
              <a:rPr lang="ru-RU" sz="1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надрессорных</a:t>
            </a:r>
            <a:r>
              <a:rPr lang="ru-RU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ООО «ИЦПВК» от ГВЦ, внесение данных в АС ЭИ.</a:t>
            </a:r>
          </a:p>
          <a:p>
            <a:pPr marL="216000" indent="-216000" algn="just">
              <a:spcBef>
                <a:spcPts val="0"/>
              </a:spcBef>
            </a:pPr>
            <a:r>
              <a:rPr lang="ru-RU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План:</a:t>
            </a:r>
          </a:p>
          <a:p>
            <a:pPr marL="216000" indent="-216000" algn="just">
              <a:spcBef>
                <a:spcPts val="0"/>
              </a:spcBef>
            </a:pPr>
            <a:r>
              <a:rPr lang="ru-RU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- автоматизированная передача информации о всех составных частях между АС ЭИ и АС УКВ (через РРД ГВ). </a:t>
            </a:r>
          </a:p>
        </p:txBody>
      </p:sp>
    </p:spTree>
    <p:extLst>
      <p:ext uri="{BB962C8B-B14F-4D97-AF65-F5344CB8AC3E}">
        <p14:creationId xmlns:p14="http://schemas.microsoft.com/office/powerpoint/2010/main" val="3178346961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1E9FFD4F-FB5F-49CD-8E21-A1F2E78A72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45845" y="365240"/>
            <a:ext cx="7679319" cy="576118"/>
          </a:xfrm>
        </p:spPr>
        <p:txBody>
          <a:bodyPr/>
          <a:lstStyle/>
          <a:p>
            <a:r>
              <a:rPr lang="ru-RU" sz="2100" i="1" dirty="0"/>
              <a:t>Паспорт ВУ-4М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CA6F8B5-DD76-4F25-85DF-998FD19C5F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" y="941358"/>
            <a:ext cx="12117431" cy="5819660"/>
          </a:xfrm>
          <a:prstGeom prst="rect">
            <a:avLst/>
          </a:prstGeom>
          <a:ln w="2540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1859933193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6B3C17B-41C1-4EF4-9B9B-94DB7A05DC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375" y="938557"/>
            <a:ext cx="11859249" cy="5406825"/>
          </a:xfrm>
          <a:prstGeom prst="rect">
            <a:avLst/>
          </a:prstGeom>
          <a:ln w="25400">
            <a:solidFill>
              <a:srgbClr val="0070C0"/>
            </a:solidFill>
          </a:ln>
        </p:spPr>
      </p:pic>
      <p:sp>
        <p:nvSpPr>
          <p:cNvPr id="5" name="Текст 1">
            <a:extLst>
              <a:ext uri="{FF2B5EF4-FFF2-40B4-BE49-F238E27FC236}">
                <a16:creationId xmlns:a16="http://schemas.microsoft.com/office/drawing/2014/main" id="{C1C7A255-A58A-411A-A067-023DF7D21BDB}"/>
              </a:ext>
            </a:extLst>
          </p:cNvPr>
          <p:cNvSpPr txBox="1">
            <a:spLocks/>
          </p:cNvSpPr>
          <p:nvPr/>
        </p:nvSpPr>
        <p:spPr>
          <a:xfrm>
            <a:off x="845845" y="365240"/>
            <a:ext cx="7679319" cy="576118"/>
          </a:xfrm>
          <a:prstGeom prst="rect">
            <a:avLst/>
          </a:prstGeom>
        </p:spPr>
        <p:txBody>
          <a:bodyPr/>
          <a:lstStyle>
            <a:lvl1pPr marL="342903" marR="0" indent="-342903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2600" b="1" i="0" u="none" strike="noStrike" cap="none" spc="0" baseline="0">
                <a:ln>
                  <a:noFill/>
                </a:ln>
                <a:solidFill>
                  <a:srgbClr val="00609D"/>
                </a:solidFill>
                <a:uFillTx/>
                <a:latin typeface="Montserrat" pitchFamily="2" charset="0"/>
                <a:ea typeface="Arial"/>
                <a:cs typeface="Arial"/>
                <a:sym typeface="Arial"/>
              </a:defRPr>
            </a:lvl1pPr>
            <a:lvl2pPr marL="783780" marR="0" indent="-326574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219216" marR="0" indent="-304805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737383" marR="0" indent="-365766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194589" marR="0" indent="-365766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651794" marR="0" indent="-365766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109000" marR="0" indent="-365766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566206" marR="0" indent="-365766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023411" marR="0" indent="-365766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/>
            <a:r>
              <a:rPr lang="ru-RU" sz="2100" i="1" dirty="0"/>
              <a:t>Паспорт ВУ-4М</a:t>
            </a:r>
          </a:p>
        </p:txBody>
      </p:sp>
    </p:spTree>
    <p:extLst>
      <p:ext uri="{BB962C8B-B14F-4D97-AF65-F5344CB8AC3E}">
        <p14:creationId xmlns:p14="http://schemas.microsoft.com/office/powerpoint/2010/main" val="1477536355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C4EC31CF-52B4-4222-9EC1-97ECE05BE73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45845" y="370262"/>
            <a:ext cx="4841875" cy="447560"/>
          </a:xfrm>
        </p:spPr>
        <p:txBody>
          <a:bodyPr/>
          <a:lstStyle/>
          <a:p>
            <a:r>
              <a:rPr lang="ru-RU" sz="2100" i="1" dirty="0"/>
              <a:t>Акт формы ВУ-1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33B48B8-A58A-4AE3-BAF2-7CC7A55375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31" y="951344"/>
            <a:ext cx="12073113" cy="5384801"/>
          </a:xfrm>
          <a:prstGeom prst="rect">
            <a:avLst/>
          </a:prstGeom>
          <a:ln w="2540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1348355280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77B61323-A3EF-4763-BCBF-B689FBA349A2}"/>
              </a:ext>
            </a:extLst>
          </p:cNvPr>
          <p:cNvSpPr/>
          <p:nvPr/>
        </p:nvSpPr>
        <p:spPr>
          <a:xfrm>
            <a:off x="6762763" y="1130050"/>
            <a:ext cx="5429238" cy="4001298"/>
          </a:xfrm>
          <a:prstGeom prst="rect">
            <a:avLst/>
          </a:prstGeom>
          <a:solidFill>
            <a:srgbClr val="66BF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+mn-ea"/>
              <a:cs typeface="Helvetica"/>
              <a:sym typeface="Arial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F629A519-0A9C-4FAF-AC2D-5B663B03482F}"/>
              </a:ext>
            </a:extLst>
          </p:cNvPr>
          <p:cNvSpPr/>
          <p:nvPr/>
        </p:nvSpPr>
        <p:spPr>
          <a:xfrm>
            <a:off x="-12481" y="1118701"/>
            <a:ext cx="7879435" cy="401477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66BFE7"/>
              </a:solidFill>
              <a:effectLst/>
              <a:uLnTx/>
              <a:uFillTx/>
              <a:latin typeface="Helvetica"/>
              <a:ea typeface="+mn-ea"/>
              <a:cs typeface="Helvetica"/>
              <a:sym typeface="Arial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B957389-01A1-42C1-920C-630BB77A8A1A}"/>
              </a:ext>
            </a:extLst>
          </p:cNvPr>
          <p:cNvSpPr/>
          <p:nvPr/>
        </p:nvSpPr>
        <p:spPr>
          <a:xfrm>
            <a:off x="3438169" y="3820160"/>
            <a:ext cx="1948875" cy="1200476"/>
          </a:xfrm>
          <a:prstGeom prst="rect">
            <a:avLst/>
          </a:prstGeom>
          <a:solidFill>
            <a:srgbClr val="EAFAFA"/>
          </a:solidFill>
          <a:ln>
            <a:noFill/>
          </a:ln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+mn-ea"/>
              <a:cs typeface="Helvetica"/>
              <a:sym typeface="Arial"/>
            </a:endParaRPr>
          </a:p>
        </p:txBody>
      </p:sp>
      <p:sp>
        <p:nvSpPr>
          <p:cNvPr id="24" name="Равнобедренный треугольник 23">
            <a:extLst>
              <a:ext uri="{FF2B5EF4-FFF2-40B4-BE49-F238E27FC236}">
                <a16:creationId xmlns:a16="http://schemas.microsoft.com/office/drawing/2014/main" id="{BC1EAD1D-0C6E-4BC9-8235-A783EA871A85}"/>
              </a:ext>
            </a:extLst>
          </p:cNvPr>
          <p:cNvSpPr/>
          <p:nvPr/>
        </p:nvSpPr>
        <p:spPr>
          <a:xfrm rot="5400000">
            <a:off x="6317205" y="2631452"/>
            <a:ext cx="4043539" cy="960502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+mn-ea"/>
              <a:cs typeface="Helvetica"/>
              <a:sym typeface="Arial"/>
            </a:endParaRPr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1C16D84A-BD35-4E3F-BBE5-8B055A8B12A3}"/>
              </a:ext>
            </a:extLst>
          </p:cNvPr>
          <p:cNvSpPr/>
          <p:nvPr/>
        </p:nvSpPr>
        <p:spPr>
          <a:xfrm>
            <a:off x="10896277" y="5850282"/>
            <a:ext cx="649224" cy="687832"/>
          </a:xfrm>
          <a:prstGeom prst="rect">
            <a:avLst/>
          </a:prstGeom>
          <a:solidFill>
            <a:srgbClr val="66BFE7"/>
          </a:solidFill>
          <a:ln>
            <a:solidFill>
              <a:srgbClr val="0060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+mn-ea"/>
              <a:cs typeface="Helvetica"/>
              <a:sym typeface="Arial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14D81BDA-5BCC-448F-BE1D-C89C51F4A4AE}"/>
              </a:ext>
            </a:extLst>
          </p:cNvPr>
          <p:cNvSpPr txBox="1">
            <a:spLocks/>
          </p:cNvSpPr>
          <p:nvPr/>
        </p:nvSpPr>
        <p:spPr>
          <a:xfrm>
            <a:off x="758273" y="206917"/>
            <a:ext cx="10298573" cy="60275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>
                <a:ln>
                  <a:noFill/>
                </a:ln>
                <a:solidFill>
                  <a:srgbClr val="00609D"/>
                </a:solidFill>
                <a:effectLst/>
                <a:uLnTx/>
                <a:uFillTx/>
                <a:latin typeface="Montserrat" pitchFamily="2" charset="0"/>
                <a:ea typeface="+mj-ea"/>
                <a:cs typeface="Arial"/>
                <a:sym typeface="Arial"/>
              </a:rPr>
              <a:t>Процесс формирования электронных эксплуатационных документов в 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00609D"/>
                </a:solidFill>
                <a:effectLst/>
                <a:uLnTx/>
                <a:uFillTx/>
                <a:latin typeface="Montserrat" pitchFamily="2" charset="0"/>
                <a:ea typeface="+mj-ea"/>
                <a:cs typeface="Arial"/>
                <a:sym typeface="Arial"/>
              </a:rPr>
              <a:t>                    </a:t>
            </a:r>
            <a:r>
              <a:rPr kumimoji="0" lang="ru-RU" sz="2000" b="1" i="1" u="none" strike="noStrike" kern="1200" cap="none" spc="0" normalizeH="0" baseline="0" noProof="0" dirty="0">
                <a:ln>
                  <a:noFill/>
                </a:ln>
                <a:solidFill>
                  <a:srgbClr val="00609D"/>
                </a:solidFill>
                <a:effectLst/>
                <a:uLnTx/>
                <a:uFillTx/>
                <a:latin typeface="Montserrat" pitchFamily="2" charset="0"/>
                <a:ea typeface="+mj-ea"/>
                <a:cs typeface="Arial"/>
                <a:sym typeface="Arial"/>
              </a:rPr>
              <a:t>АС «Электронный инспектор»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004C25-1549-4403-8BAB-73E4F187DC3B}"/>
              </a:ext>
            </a:extLst>
          </p:cNvPr>
          <p:cNvSpPr txBox="1"/>
          <p:nvPr/>
        </p:nvSpPr>
        <p:spPr>
          <a:xfrm>
            <a:off x="-42607" y="1982012"/>
            <a:ext cx="20241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sng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sym typeface="Arial"/>
              </a:rPr>
              <a:t>Балка надрессорная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600D812-4B60-4C5B-9710-552554A0B974}"/>
              </a:ext>
            </a:extLst>
          </p:cNvPr>
          <p:cNvSpPr txBox="1"/>
          <p:nvPr/>
        </p:nvSpPr>
        <p:spPr>
          <a:xfrm>
            <a:off x="10230854" y="3907505"/>
            <a:ext cx="7766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sng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sym typeface="Arial"/>
              </a:rPr>
              <a:t>Вагон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765A6F8-1E86-417F-9F7D-E123AB3333D1}"/>
              </a:ext>
            </a:extLst>
          </p:cNvPr>
          <p:cNvSpPr txBox="1"/>
          <p:nvPr/>
        </p:nvSpPr>
        <p:spPr>
          <a:xfrm>
            <a:off x="5544952" y="3395101"/>
            <a:ext cx="11938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sng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sym typeface="Arial"/>
              </a:rPr>
              <a:t>Авторежим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2AD1912-636B-4520-813A-22AC35B44CB0}"/>
              </a:ext>
            </a:extLst>
          </p:cNvPr>
          <p:cNvSpPr txBox="1"/>
          <p:nvPr/>
        </p:nvSpPr>
        <p:spPr>
          <a:xfrm>
            <a:off x="7116267" y="3368180"/>
            <a:ext cx="12227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sng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sym typeface="Arial"/>
              </a:rPr>
              <a:t>Автосцепка</a:t>
            </a: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78A65BFE-1A37-4241-B60C-0D037ED3A9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neDraw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6563" y="5747566"/>
            <a:ext cx="404011" cy="435907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24088039-DDF3-44C3-9962-DA3FF9AE4F15}"/>
              </a:ext>
            </a:extLst>
          </p:cNvPr>
          <p:cNvSpPr txBox="1"/>
          <p:nvPr/>
        </p:nvSpPr>
        <p:spPr>
          <a:xfrm>
            <a:off x="-9704" y="5292382"/>
            <a:ext cx="1782859" cy="4173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1" u="none" strike="noStrike" kern="0" cap="none" spc="0" normalizeH="0" baseline="0" noProof="0" dirty="0">
                <a:ln>
                  <a:noFill/>
                </a:ln>
                <a:solidFill>
                  <a:srgbClr val="00609D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Mongolian Baiti" panose="03000500000000000000" pitchFamily="66" charset="0"/>
                <a:sym typeface="Arial"/>
              </a:rPr>
              <a:t>Электронный паспорт</a:t>
            </a:r>
          </a:p>
          <a:p>
            <a:pPr marL="0" marR="0" lvl="0" indent="0" algn="ctr" defTabSz="914400" rtl="0" eaLnBrk="1" fontAlgn="auto" latinLnBrk="0" hangingPunct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1" u="none" strike="noStrike" kern="0" cap="none" spc="0" normalizeH="0" baseline="0" noProof="0" dirty="0">
                <a:ln>
                  <a:noFill/>
                </a:ln>
                <a:solidFill>
                  <a:srgbClr val="00609D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Mongolian Baiti" panose="03000500000000000000" pitchFamily="66" charset="0"/>
                <a:sym typeface="Arial"/>
              </a:rPr>
              <a:t>балки </a:t>
            </a:r>
            <a:r>
              <a:rPr kumimoji="0" lang="ru-RU" sz="1050" b="0" i="1" u="none" strike="noStrike" kern="0" cap="none" spc="0" normalizeH="0" baseline="0" noProof="0" dirty="0" err="1">
                <a:ln>
                  <a:noFill/>
                </a:ln>
                <a:solidFill>
                  <a:srgbClr val="00609D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Mongolian Baiti" panose="03000500000000000000" pitchFamily="66" charset="0"/>
                <a:sym typeface="Arial"/>
              </a:rPr>
              <a:t>надрессорной</a:t>
            </a:r>
            <a:endParaRPr kumimoji="0" lang="ru-RU" sz="1050" b="0" i="1" u="none" strike="noStrike" kern="0" cap="none" spc="0" normalizeH="0" baseline="0" noProof="0" dirty="0">
              <a:ln>
                <a:noFill/>
              </a:ln>
              <a:solidFill>
                <a:srgbClr val="00609D"/>
              </a:solidFill>
              <a:effectLst/>
              <a:uLnTx/>
              <a:uFillTx/>
              <a:latin typeface="Montserrat" panose="00000500000000000000" pitchFamily="2" charset="-52"/>
              <a:ea typeface="+mn-ea"/>
              <a:cs typeface="Mongolian Baiti" panose="03000500000000000000" pitchFamily="66" charset="0"/>
              <a:sym typeface="Arial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201CC6D-B7EC-4C5F-ABB5-01B31C32E025}"/>
              </a:ext>
            </a:extLst>
          </p:cNvPr>
          <p:cNvSpPr txBox="1"/>
          <p:nvPr/>
        </p:nvSpPr>
        <p:spPr>
          <a:xfrm>
            <a:off x="-24305" y="6358088"/>
            <a:ext cx="1782859" cy="4173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1" u="none" strike="noStrike" kern="0" cap="none" spc="0" normalizeH="0" baseline="0" noProof="0" dirty="0">
                <a:ln>
                  <a:noFill/>
                </a:ln>
                <a:solidFill>
                  <a:srgbClr val="00609D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Mongolian Baiti" panose="03000500000000000000" pitchFamily="66" charset="0"/>
                <a:sym typeface="Arial"/>
              </a:rPr>
              <a:t>Электронный паспорт</a:t>
            </a:r>
          </a:p>
          <a:p>
            <a:pPr marL="0" marR="0" lvl="0" indent="0" algn="ctr" defTabSz="914400" rtl="0" eaLnBrk="1" fontAlgn="auto" latinLnBrk="0" hangingPunct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1" u="none" strike="noStrike" kern="0" cap="none" spc="0" normalizeH="0" baseline="0" noProof="0" dirty="0">
                <a:ln>
                  <a:noFill/>
                </a:ln>
                <a:solidFill>
                  <a:srgbClr val="00609D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Mongolian Baiti" panose="03000500000000000000" pitchFamily="66" charset="0"/>
                <a:sym typeface="Arial"/>
              </a:rPr>
              <a:t>рамы боковой</a:t>
            </a:r>
          </a:p>
        </p:txBody>
      </p:sp>
      <p:sp>
        <p:nvSpPr>
          <p:cNvPr id="34" name="Знак ''плюс'' 33">
            <a:extLst>
              <a:ext uri="{FF2B5EF4-FFF2-40B4-BE49-F238E27FC236}">
                <a16:creationId xmlns:a16="http://schemas.microsoft.com/office/drawing/2014/main" id="{DCD6C627-7E9E-4A13-927D-EBEEAFEE62E7}"/>
              </a:ext>
            </a:extLst>
          </p:cNvPr>
          <p:cNvSpPr/>
          <p:nvPr/>
        </p:nvSpPr>
        <p:spPr>
          <a:xfrm>
            <a:off x="6814110" y="5856808"/>
            <a:ext cx="325138" cy="310896"/>
          </a:xfrm>
          <a:prstGeom prst="mathPlus">
            <a:avLst/>
          </a:prstGeom>
          <a:solidFill>
            <a:srgbClr val="CAF1F1"/>
          </a:solidFill>
          <a:ln>
            <a:solidFill>
              <a:srgbClr val="0060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+mn-ea"/>
              <a:cs typeface="Helvetica"/>
              <a:sym typeface="Arial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30E2BAD-1EF8-41B4-94A9-B2F80F84FA58}"/>
              </a:ext>
            </a:extLst>
          </p:cNvPr>
          <p:cNvSpPr txBox="1"/>
          <p:nvPr/>
        </p:nvSpPr>
        <p:spPr>
          <a:xfrm>
            <a:off x="1622646" y="5291378"/>
            <a:ext cx="1846980" cy="4173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1" u="none" strike="noStrike" kern="0" cap="none" spc="0" normalizeH="0" baseline="0" noProof="0" dirty="0">
                <a:ln>
                  <a:noFill/>
                </a:ln>
                <a:solidFill>
                  <a:srgbClr val="00609D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Mongolian Baiti" panose="03000500000000000000" pitchFamily="66" charset="0"/>
                <a:sym typeface="Arial"/>
              </a:rPr>
              <a:t>Электронный паспорт</a:t>
            </a:r>
          </a:p>
          <a:p>
            <a:pPr marL="0" marR="0" lvl="0" indent="0" algn="ctr" defTabSz="914400" rtl="0" eaLnBrk="1" fontAlgn="auto" latinLnBrk="0" hangingPunct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1" u="none" strike="noStrike" kern="0" cap="none" spc="0" normalizeH="0" baseline="0" noProof="0" dirty="0">
                <a:ln>
                  <a:noFill/>
                </a:ln>
                <a:solidFill>
                  <a:srgbClr val="00609D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Mongolian Baiti" panose="03000500000000000000" pitchFamily="66" charset="0"/>
                <a:sym typeface="Arial"/>
              </a:rPr>
              <a:t>Запасного резервуара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A86ADF1-B28F-4E70-B4C1-439546B25A5D}"/>
              </a:ext>
            </a:extLst>
          </p:cNvPr>
          <p:cNvSpPr txBox="1"/>
          <p:nvPr/>
        </p:nvSpPr>
        <p:spPr>
          <a:xfrm>
            <a:off x="3415223" y="6369436"/>
            <a:ext cx="1782860" cy="4173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1" u="none" strike="noStrike" kern="0" cap="none" spc="0" normalizeH="0" baseline="0" noProof="0" dirty="0">
                <a:ln>
                  <a:noFill/>
                </a:ln>
                <a:solidFill>
                  <a:srgbClr val="00609D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Mongolian Baiti" panose="03000500000000000000" pitchFamily="66" charset="0"/>
                <a:sym typeface="Arial"/>
              </a:rPr>
              <a:t>Электронный паспорт</a:t>
            </a:r>
          </a:p>
          <a:p>
            <a:pPr marL="0" marR="0" lvl="0" indent="0" algn="ctr" defTabSz="914400" rtl="0" eaLnBrk="1" fontAlgn="auto" latinLnBrk="0" hangingPunct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1" u="none" strike="noStrike" kern="0" cap="none" spc="0" normalizeH="0" baseline="0" noProof="0" dirty="0">
                <a:ln>
                  <a:noFill/>
                </a:ln>
                <a:solidFill>
                  <a:srgbClr val="00609D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Mongolian Baiti" panose="03000500000000000000" pitchFamily="66" charset="0"/>
                <a:sym typeface="Arial"/>
              </a:rPr>
              <a:t>цилиндра тормозного</a:t>
            </a:r>
          </a:p>
        </p:txBody>
      </p:sp>
      <p:sp>
        <p:nvSpPr>
          <p:cNvPr id="39" name="Знак ''плюс'' 38">
            <a:extLst>
              <a:ext uri="{FF2B5EF4-FFF2-40B4-BE49-F238E27FC236}">
                <a16:creationId xmlns:a16="http://schemas.microsoft.com/office/drawing/2014/main" id="{788FCFF8-EE3D-47FD-AEBF-2E82A98CE56B}"/>
              </a:ext>
            </a:extLst>
          </p:cNvPr>
          <p:cNvSpPr/>
          <p:nvPr/>
        </p:nvSpPr>
        <p:spPr>
          <a:xfrm>
            <a:off x="8504934" y="5867778"/>
            <a:ext cx="325138" cy="310896"/>
          </a:xfrm>
          <a:prstGeom prst="mathPlus">
            <a:avLst/>
          </a:prstGeom>
          <a:solidFill>
            <a:srgbClr val="CAF1F1"/>
          </a:solidFill>
          <a:ln>
            <a:solidFill>
              <a:srgbClr val="0060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+mn-ea"/>
              <a:cs typeface="Helvetica"/>
              <a:sym typeface="Arial"/>
            </a:endParaRPr>
          </a:p>
        </p:txBody>
      </p: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218DF0A3-C8A6-4E27-A98D-3ADC28BDF773}"/>
              </a:ext>
            </a:extLst>
          </p:cNvPr>
          <p:cNvGrpSpPr/>
          <p:nvPr/>
        </p:nvGrpSpPr>
        <p:grpSpPr>
          <a:xfrm>
            <a:off x="10991800" y="5926441"/>
            <a:ext cx="504645" cy="533373"/>
            <a:chOff x="2494117" y="6860855"/>
            <a:chExt cx="865184" cy="893370"/>
          </a:xfrm>
          <a:solidFill>
            <a:schemeClr val="bg1"/>
          </a:solidFill>
        </p:grpSpPr>
        <p:sp>
          <p:nvSpPr>
            <p:cNvPr id="45" name="Freeform 47">
              <a:extLst>
                <a:ext uri="{FF2B5EF4-FFF2-40B4-BE49-F238E27FC236}">
                  <a16:creationId xmlns:a16="http://schemas.microsoft.com/office/drawing/2014/main" id="{EDE23A30-5A20-4C32-AA14-DB8EB0759EF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4117" y="6860855"/>
              <a:ext cx="670334" cy="893370"/>
            </a:xfrm>
            <a:custGeom>
              <a:avLst/>
              <a:gdLst>
                <a:gd name="T0" fmla="*/ 0 w 1135"/>
                <a:gd name="T1" fmla="*/ 0 h 1512"/>
                <a:gd name="T2" fmla="*/ 103 w 1135"/>
                <a:gd name="T3" fmla="*/ 0 h 1512"/>
                <a:gd name="T4" fmla="*/ 852 w 1135"/>
                <a:gd name="T5" fmla="*/ 0 h 1512"/>
                <a:gd name="T6" fmla="*/ 873 w 1135"/>
                <a:gd name="T7" fmla="*/ 8 h 1512"/>
                <a:gd name="T8" fmla="*/ 1128 w 1135"/>
                <a:gd name="T9" fmla="*/ 260 h 1512"/>
                <a:gd name="T10" fmla="*/ 1135 w 1135"/>
                <a:gd name="T11" fmla="*/ 276 h 1512"/>
                <a:gd name="T12" fmla="*/ 1135 w 1135"/>
                <a:gd name="T13" fmla="*/ 1328 h 1512"/>
                <a:gd name="T14" fmla="*/ 1135 w 1135"/>
                <a:gd name="T15" fmla="*/ 1492 h 1512"/>
                <a:gd name="T16" fmla="*/ 1135 w 1135"/>
                <a:gd name="T17" fmla="*/ 1511 h 1512"/>
                <a:gd name="T18" fmla="*/ 1121 w 1135"/>
                <a:gd name="T19" fmla="*/ 1511 h 1512"/>
                <a:gd name="T20" fmla="*/ 961 w 1135"/>
                <a:gd name="T21" fmla="*/ 1511 h 1512"/>
                <a:gd name="T22" fmla="*/ 220 w 1135"/>
                <a:gd name="T23" fmla="*/ 1511 h 1512"/>
                <a:gd name="T24" fmla="*/ 12 w 1135"/>
                <a:gd name="T25" fmla="*/ 1512 h 1512"/>
                <a:gd name="T26" fmla="*/ 0 w 1135"/>
                <a:gd name="T27" fmla="*/ 1499 h 1512"/>
                <a:gd name="T28" fmla="*/ 0 w 1135"/>
                <a:gd name="T29" fmla="*/ 417 h 1512"/>
                <a:gd name="T30" fmla="*/ 0 w 1135"/>
                <a:gd name="T31" fmla="*/ 13 h 1512"/>
                <a:gd name="T32" fmla="*/ 0 w 1135"/>
                <a:gd name="T33" fmla="*/ 0 h 1512"/>
                <a:gd name="T34" fmla="*/ 1088 w 1135"/>
                <a:gd name="T35" fmla="*/ 1465 h 1512"/>
                <a:gd name="T36" fmla="*/ 1088 w 1135"/>
                <a:gd name="T37" fmla="*/ 302 h 1512"/>
                <a:gd name="T38" fmla="*/ 832 w 1135"/>
                <a:gd name="T39" fmla="*/ 302 h 1512"/>
                <a:gd name="T40" fmla="*/ 832 w 1135"/>
                <a:gd name="T41" fmla="*/ 46 h 1512"/>
                <a:gd name="T42" fmla="*/ 46 w 1135"/>
                <a:gd name="T43" fmla="*/ 46 h 1512"/>
                <a:gd name="T44" fmla="*/ 46 w 1135"/>
                <a:gd name="T45" fmla="*/ 63 h 1512"/>
                <a:gd name="T46" fmla="*/ 46 w 1135"/>
                <a:gd name="T47" fmla="*/ 1449 h 1512"/>
                <a:gd name="T48" fmla="*/ 63 w 1135"/>
                <a:gd name="T49" fmla="*/ 1465 h 1512"/>
                <a:gd name="T50" fmla="*/ 1075 w 1135"/>
                <a:gd name="T51" fmla="*/ 1465 h 1512"/>
                <a:gd name="T52" fmla="*/ 1088 w 1135"/>
                <a:gd name="T53" fmla="*/ 1465 h 1512"/>
                <a:gd name="T54" fmla="*/ 1059 w 1135"/>
                <a:gd name="T55" fmla="*/ 256 h 1512"/>
                <a:gd name="T56" fmla="*/ 879 w 1135"/>
                <a:gd name="T57" fmla="*/ 78 h 1512"/>
                <a:gd name="T58" fmla="*/ 879 w 1135"/>
                <a:gd name="T59" fmla="*/ 256 h 1512"/>
                <a:gd name="T60" fmla="*/ 1059 w 1135"/>
                <a:gd name="T61" fmla="*/ 256 h 1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135" h="1512">
                  <a:moveTo>
                    <a:pt x="0" y="0"/>
                  </a:moveTo>
                  <a:cubicBezTo>
                    <a:pt x="36" y="0"/>
                    <a:pt x="70" y="0"/>
                    <a:pt x="103" y="0"/>
                  </a:cubicBezTo>
                  <a:cubicBezTo>
                    <a:pt x="353" y="0"/>
                    <a:pt x="602" y="0"/>
                    <a:pt x="852" y="0"/>
                  </a:cubicBezTo>
                  <a:cubicBezTo>
                    <a:pt x="861" y="0"/>
                    <a:pt x="867" y="2"/>
                    <a:pt x="873" y="8"/>
                  </a:cubicBezTo>
                  <a:cubicBezTo>
                    <a:pt x="958" y="92"/>
                    <a:pt x="1043" y="176"/>
                    <a:pt x="1128" y="260"/>
                  </a:cubicBezTo>
                  <a:cubicBezTo>
                    <a:pt x="1132" y="264"/>
                    <a:pt x="1135" y="271"/>
                    <a:pt x="1135" y="276"/>
                  </a:cubicBezTo>
                  <a:cubicBezTo>
                    <a:pt x="1135" y="627"/>
                    <a:pt x="1135" y="977"/>
                    <a:pt x="1135" y="1328"/>
                  </a:cubicBezTo>
                  <a:cubicBezTo>
                    <a:pt x="1135" y="1382"/>
                    <a:pt x="1135" y="1437"/>
                    <a:pt x="1135" y="1492"/>
                  </a:cubicBezTo>
                  <a:cubicBezTo>
                    <a:pt x="1135" y="1498"/>
                    <a:pt x="1135" y="1504"/>
                    <a:pt x="1135" y="1511"/>
                  </a:cubicBezTo>
                  <a:cubicBezTo>
                    <a:pt x="1130" y="1511"/>
                    <a:pt x="1125" y="1511"/>
                    <a:pt x="1121" y="1511"/>
                  </a:cubicBezTo>
                  <a:cubicBezTo>
                    <a:pt x="1068" y="1511"/>
                    <a:pt x="1014" y="1511"/>
                    <a:pt x="961" y="1511"/>
                  </a:cubicBezTo>
                  <a:cubicBezTo>
                    <a:pt x="714" y="1511"/>
                    <a:pt x="467" y="1511"/>
                    <a:pt x="220" y="1511"/>
                  </a:cubicBezTo>
                  <a:cubicBezTo>
                    <a:pt x="151" y="1511"/>
                    <a:pt x="82" y="1511"/>
                    <a:pt x="12" y="1512"/>
                  </a:cubicBezTo>
                  <a:cubicBezTo>
                    <a:pt x="2" y="1512"/>
                    <a:pt x="0" y="1508"/>
                    <a:pt x="0" y="1499"/>
                  </a:cubicBezTo>
                  <a:cubicBezTo>
                    <a:pt x="0" y="1138"/>
                    <a:pt x="0" y="778"/>
                    <a:pt x="0" y="417"/>
                  </a:cubicBezTo>
                  <a:cubicBezTo>
                    <a:pt x="0" y="283"/>
                    <a:pt x="0" y="148"/>
                    <a:pt x="0" y="13"/>
                  </a:cubicBezTo>
                  <a:cubicBezTo>
                    <a:pt x="0" y="9"/>
                    <a:pt x="0" y="5"/>
                    <a:pt x="0" y="0"/>
                  </a:cubicBezTo>
                  <a:close/>
                  <a:moveTo>
                    <a:pt x="1088" y="1465"/>
                  </a:moveTo>
                  <a:cubicBezTo>
                    <a:pt x="1088" y="1077"/>
                    <a:pt x="1088" y="690"/>
                    <a:pt x="1088" y="302"/>
                  </a:cubicBezTo>
                  <a:cubicBezTo>
                    <a:pt x="1002" y="302"/>
                    <a:pt x="918" y="302"/>
                    <a:pt x="832" y="302"/>
                  </a:cubicBezTo>
                  <a:cubicBezTo>
                    <a:pt x="832" y="216"/>
                    <a:pt x="832" y="132"/>
                    <a:pt x="832" y="46"/>
                  </a:cubicBezTo>
                  <a:cubicBezTo>
                    <a:pt x="570" y="46"/>
                    <a:pt x="309" y="46"/>
                    <a:pt x="46" y="46"/>
                  </a:cubicBezTo>
                  <a:cubicBezTo>
                    <a:pt x="46" y="52"/>
                    <a:pt x="46" y="58"/>
                    <a:pt x="46" y="63"/>
                  </a:cubicBezTo>
                  <a:cubicBezTo>
                    <a:pt x="46" y="525"/>
                    <a:pt x="46" y="987"/>
                    <a:pt x="46" y="1449"/>
                  </a:cubicBezTo>
                  <a:cubicBezTo>
                    <a:pt x="46" y="1468"/>
                    <a:pt x="45" y="1465"/>
                    <a:pt x="63" y="1465"/>
                  </a:cubicBezTo>
                  <a:cubicBezTo>
                    <a:pt x="400" y="1465"/>
                    <a:pt x="738" y="1465"/>
                    <a:pt x="1075" y="1465"/>
                  </a:cubicBezTo>
                  <a:cubicBezTo>
                    <a:pt x="1079" y="1465"/>
                    <a:pt x="1083" y="1465"/>
                    <a:pt x="1088" y="1465"/>
                  </a:cubicBezTo>
                  <a:close/>
                  <a:moveTo>
                    <a:pt x="1059" y="256"/>
                  </a:moveTo>
                  <a:cubicBezTo>
                    <a:pt x="998" y="196"/>
                    <a:pt x="939" y="138"/>
                    <a:pt x="879" y="78"/>
                  </a:cubicBezTo>
                  <a:cubicBezTo>
                    <a:pt x="879" y="140"/>
                    <a:pt x="879" y="198"/>
                    <a:pt x="879" y="256"/>
                  </a:cubicBezTo>
                  <a:cubicBezTo>
                    <a:pt x="938" y="256"/>
                    <a:pt x="997" y="256"/>
                    <a:pt x="1059" y="2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Freeform 48">
              <a:extLst>
                <a:ext uri="{FF2B5EF4-FFF2-40B4-BE49-F238E27FC236}">
                  <a16:creationId xmlns:a16="http://schemas.microsoft.com/office/drawing/2014/main" id="{B8AD8626-DC63-4671-BA71-838139AD0B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04891" y="6951540"/>
              <a:ext cx="154410" cy="779401"/>
            </a:xfrm>
            <a:custGeom>
              <a:avLst/>
              <a:gdLst>
                <a:gd name="T0" fmla="*/ 216 w 261"/>
                <a:gd name="T1" fmla="*/ 499 h 1319"/>
                <a:gd name="T2" fmla="*/ 170 w 261"/>
                <a:gd name="T3" fmla="*/ 263 h 1319"/>
                <a:gd name="T4" fmla="*/ 166 w 261"/>
                <a:gd name="T5" fmla="*/ 280 h 1319"/>
                <a:gd name="T6" fmla="*/ 166 w 261"/>
                <a:gd name="T7" fmla="*/ 1158 h 1319"/>
                <a:gd name="T8" fmla="*/ 100 w 261"/>
                <a:gd name="T9" fmla="*/ 1311 h 1319"/>
                <a:gd name="T10" fmla="*/ 55 w 261"/>
                <a:gd name="T11" fmla="*/ 1230 h 1319"/>
                <a:gd name="T12" fmla="*/ 27 w 261"/>
                <a:gd name="T13" fmla="*/ 280 h 1319"/>
                <a:gd name="T14" fmla="*/ 0 w 261"/>
                <a:gd name="T15" fmla="*/ 263 h 1319"/>
                <a:gd name="T16" fmla="*/ 19 w 261"/>
                <a:gd name="T17" fmla="*/ 217 h 1319"/>
                <a:gd name="T18" fmla="*/ 27 w 261"/>
                <a:gd name="T19" fmla="*/ 177 h 1319"/>
                <a:gd name="T20" fmla="*/ 0 w 261"/>
                <a:gd name="T21" fmla="*/ 131 h 1319"/>
                <a:gd name="T22" fmla="*/ 27 w 261"/>
                <a:gd name="T23" fmla="*/ 78 h 1319"/>
                <a:gd name="T24" fmla="*/ 117 w 261"/>
                <a:gd name="T25" fmla="*/ 9 h 1319"/>
                <a:gd name="T26" fmla="*/ 166 w 261"/>
                <a:gd name="T27" fmla="*/ 118 h 1319"/>
                <a:gd name="T28" fmla="*/ 250 w 261"/>
                <a:gd name="T29" fmla="*/ 131 h 1319"/>
                <a:gd name="T30" fmla="*/ 261 w 261"/>
                <a:gd name="T31" fmla="*/ 499 h 1319"/>
                <a:gd name="T32" fmla="*/ 73 w 261"/>
                <a:gd name="T33" fmla="*/ 279 h 1319"/>
                <a:gd name="T34" fmla="*/ 96 w 261"/>
                <a:gd name="T35" fmla="*/ 1209 h 1319"/>
                <a:gd name="T36" fmla="*/ 120 w 261"/>
                <a:gd name="T37" fmla="*/ 1138 h 1319"/>
                <a:gd name="T38" fmla="*/ 120 w 261"/>
                <a:gd name="T39" fmla="*/ 275 h 1319"/>
                <a:gd name="T40" fmla="*/ 73 w 261"/>
                <a:gd name="T41" fmla="*/ 263 h 1319"/>
                <a:gd name="T42" fmla="*/ 121 w 261"/>
                <a:gd name="T43" fmla="*/ 77 h 1319"/>
                <a:gd name="T44" fmla="*/ 89 w 261"/>
                <a:gd name="T45" fmla="*/ 53 h 1319"/>
                <a:gd name="T46" fmla="*/ 72 w 261"/>
                <a:gd name="T47" fmla="*/ 122 h 1319"/>
                <a:gd name="T48" fmla="*/ 121 w 261"/>
                <a:gd name="T49" fmla="*/ 130 h 1319"/>
                <a:gd name="T50" fmla="*/ 166 w 261"/>
                <a:gd name="T51" fmla="*/ 209 h 1319"/>
                <a:gd name="T52" fmla="*/ 208 w 261"/>
                <a:gd name="T53" fmla="*/ 217 h 1319"/>
                <a:gd name="T54" fmla="*/ 216 w 261"/>
                <a:gd name="T55" fmla="*/ 184 h 1319"/>
                <a:gd name="T56" fmla="*/ 166 w 261"/>
                <a:gd name="T57" fmla="*/ 177 h 1319"/>
                <a:gd name="T58" fmla="*/ 73 w 261"/>
                <a:gd name="T59" fmla="*/ 177 h 1319"/>
                <a:gd name="T60" fmla="*/ 81 w 261"/>
                <a:gd name="T61" fmla="*/ 217 h 1319"/>
                <a:gd name="T62" fmla="*/ 120 w 261"/>
                <a:gd name="T63" fmla="*/ 209 h 1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61" h="1319">
                  <a:moveTo>
                    <a:pt x="261" y="499"/>
                  </a:moveTo>
                  <a:cubicBezTo>
                    <a:pt x="246" y="499"/>
                    <a:pt x="232" y="499"/>
                    <a:pt x="216" y="499"/>
                  </a:cubicBezTo>
                  <a:cubicBezTo>
                    <a:pt x="216" y="420"/>
                    <a:pt x="216" y="342"/>
                    <a:pt x="216" y="263"/>
                  </a:cubicBezTo>
                  <a:cubicBezTo>
                    <a:pt x="200" y="263"/>
                    <a:pt x="185" y="263"/>
                    <a:pt x="170" y="263"/>
                  </a:cubicBezTo>
                  <a:cubicBezTo>
                    <a:pt x="169" y="263"/>
                    <a:pt x="166" y="266"/>
                    <a:pt x="166" y="268"/>
                  </a:cubicBezTo>
                  <a:cubicBezTo>
                    <a:pt x="165" y="272"/>
                    <a:pt x="166" y="276"/>
                    <a:pt x="166" y="280"/>
                  </a:cubicBezTo>
                  <a:cubicBezTo>
                    <a:pt x="166" y="508"/>
                    <a:pt x="166" y="735"/>
                    <a:pt x="166" y="962"/>
                  </a:cubicBezTo>
                  <a:cubicBezTo>
                    <a:pt x="166" y="1027"/>
                    <a:pt x="166" y="1092"/>
                    <a:pt x="166" y="1158"/>
                  </a:cubicBezTo>
                  <a:cubicBezTo>
                    <a:pt x="165" y="1165"/>
                    <a:pt x="164" y="1173"/>
                    <a:pt x="161" y="1179"/>
                  </a:cubicBezTo>
                  <a:cubicBezTo>
                    <a:pt x="141" y="1223"/>
                    <a:pt x="121" y="1267"/>
                    <a:pt x="100" y="1311"/>
                  </a:cubicBezTo>
                  <a:cubicBezTo>
                    <a:pt x="99" y="1313"/>
                    <a:pt x="98" y="1315"/>
                    <a:pt x="96" y="1319"/>
                  </a:cubicBezTo>
                  <a:cubicBezTo>
                    <a:pt x="82" y="1288"/>
                    <a:pt x="70" y="1258"/>
                    <a:pt x="55" y="1230"/>
                  </a:cubicBezTo>
                  <a:cubicBezTo>
                    <a:pt x="32" y="1189"/>
                    <a:pt x="26" y="1146"/>
                    <a:pt x="26" y="1099"/>
                  </a:cubicBezTo>
                  <a:cubicBezTo>
                    <a:pt x="27" y="826"/>
                    <a:pt x="27" y="553"/>
                    <a:pt x="27" y="280"/>
                  </a:cubicBezTo>
                  <a:cubicBezTo>
                    <a:pt x="27" y="275"/>
                    <a:pt x="27" y="270"/>
                    <a:pt x="27" y="263"/>
                  </a:cubicBezTo>
                  <a:cubicBezTo>
                    <a:pt x="17" y="263"/>
                    <a:pt x="9" y="263"/>
                    <a:pt x="0" y="263"/>
                  </a:cubicBezTo>
                  <a:cubicBezTo>
                    <a:pt x="0" y="247"/>
                    <a:pt x="0" y="233"/>
                    <a:pt x="0" y="217"/>
                  </a:cubicBezTo>
                  <a:cubicBezTo>
                    <a:pt x="6" y="217"/>
                    <a:pt x="12" y="217"/>
                    <a:pt x="19" y="217"/>
                  </a:cubicBezTo>
                  <a:cubicBezTo>
                    <a:pt x="24" y="217"/>
                    <a:pt x="27" y="215"/>
                    <a:pt x="27" y="209"/>
                  </a:cubicBezTo>
                  <a:cubicBezTo>
                    <a:pt x="26" y="199"/>
                    <a:pt x="27" y="189"/>
                    <a:pt x="27" y="177"/>
                  </a:cubicBezTo>
                  <a:cubicBezTo>
                    <a:pt x="17" y="177"/>
                    <a:pt x="9" y="177"/>
                    <a:pt x="0" y="177"/>
                  </a:cubicBezTo>
                  <a:cubicBezTo>
                    <a:pt x="0" y="161"/>
                    <a:pt x="0" y="147"/>
                    <a:pt x="0" y="131"/>
                  </a:cubicBezTo>
                  <a:cubicBezTo>
                    <a:pt x="8" y="131"/>
                    <a:pt x="17" y="131"/>
                    <a:pt x="27" y="131"/>
                  </a:cubicBezTo>
                  <a:cubicBezTo>
                    <a:pt x="27" y="112"/>
                    <a:pt x="27" y="95"/>
                    <a:pt x="27" y="78"/>
                  </a:cubicBezTo>
                  <a:cubicBezTo>
                    <a:pt x="27" y="61"/>
                    <a:pt x="31" y="45"/>
                    <a:pt x="42" y="32"/>
                  </a:cubicBezTo>
                  <a:cubicBezTo>
                    <a:pt x="61" y="9"/>
                    <a:pt x="91" y="0"/>
                    <a:pt x="117" y="9"/>
                  </a:cubicBezTo>
                  <a:cubicBezTo>
                    <a:pt x="146" y="19"/>
                    <a:pt x="165" y="43"/>
                    <a:pt x="166" y="73"/>
                  </a:cubicBezTo>
                  <a:cubicBezTo>
                    <a:pt x="166" y="88"/>
                    <a:pt x="166" y="103"/>
                    <a:pt x="166" y="118"/>
                  </a:cubicBezTo>
                  <a:cubicBezTo>
                    <a:pt x="165" y="128"/>
                    <a:pt x="168" y="131"/>
                    <a:pt x="178" y="131"/>
                  </a:cubicBezTo>
                  <a:cubicBezTo>
                    <a:pt x="202" y="130"/>
                    <a:pt x="226" y="131"/>
                    <a:pt x="250" y="131"/>
                  </a:cubicBezTo>
                  <a:cubicBezTo>
                    <a:pt x="254" y="131"/>
                    <a:pt x="257" y="131"/>
                    <a:pt x="261" y="131"/>
                  </a:cubicBezTo>
                  <a:cubicBezTo>
                    <a:pt x="261" y="254"/>
                    <a:pt x="261" y="375"/>
                    <a:pt x="261" y="499"/>
                  </a:cubicBezTo>
                  <a:close/>
                  <a:moveTo>
                    <a:pt x="73" y="263"/>
                  </a:moveTo>
                  <a:cubicBezTo>
                    <a:pt x="73" y="269"/>
                    <a:pt x="73" y="274"/>
                    <a:pt x="73" y="279"/>
                  </a:cubicBezTo>
                  <a:cubicBezTo>
                    <a:pt x="73" y="564"/>
                    <a:pt x="73" y="849"/>
                    <a:pt x="72" y="1134"/>
                  </a:cubicBezTo>
                  <a:cubicBezTo>
                    <a:pt x="72" y="1162"/>
                    <a:pt x="86" y="1183"/>
                    <a:pt x="96" y="1209"/>
                  </a:cubicBezTo>
                  <a:cubicBezTo>
                    <a:pt x="102" y="1197"/>
                    <a:pt x="106" y="1188"/>
                    <a:pt x="111" y="1179"/>
                  </a:cubicBezTo>
                  <a:cubicBezTo>
                    <a:pt x="118" y="1166"/>
                    <a:pt x="120" y="1153"/>
                    <a:pt x="120" y="1138"/>
                  </a:cubicBezTo>
                  <a:cubicBezTo>
                    <a:pt x="119" y="1092"/>
                    <a:pt x="120" y="1047"/>
                    <a:pt x="120" y="1001"/>
                  </a:cubicBezTo>
                  <a:cubicBezTo>
                    <a:pt x="120" y="759"/>
                    <a:pt x="120" y="517"/>
                    <a:pt x="120" y="275"/>
                  </a:cubicBezTo>
                  <a:cubicBezTo>
                    <a:pt x="120" y="271"/>
                    <a:pt x="120" y="267"/>
                    <a:pt x="120" y="263"/>
                  </a:cubicBezTo>
                  <a:cubicBezTo>
                    <a:pt x="104" y="263"/>
                    <a:pt x="89" y="263"/>
                    <a:pt x="73" y="263"/>
                  </a:cubicBezTo>
                  <a:close/>
                  <a:moveTo>
                    <a:pt x="121" y="130"/>
                  </a:moveTo>
                  <a:cubicBezTo>
                    <a:pt x="121" y="112"/>
                    <a:pt x="121" y="94"/>
                    <a:pt x="121" y="77"/>
                  </a:cubicBezTo>
                  <a:cubicBezTo>
                    <a:pt x="121" y="70"/>
                    <a:pt x="120" y="64"/>
                    <a:pt x="113" y="59"/>
                  </a:cubicBezTo>
                  <a:cubicBezTo>
                    <a:pt x="106" y="53"/>
                    <a:pt x="98" y="50"/>
                    <a:pt x="89" y="53"/>
                  </a:cubicBezTo>
                  <a:cubicBezTo>
                    <a:pt x="80" y="56"/>
                    <a:pt x="74" y="63"/>
                    <a:pt x="73" y="73"/>
                  </a:cubicBezTo>
                  <a:cubicBezTo>
                    <a:pt x="72" y="89"/>
                    <a:pt x="72" y="106"/>
                    <a:pt x="72" y="122"/>
                  </a:cubicBezTo>
                  <a:cubicBezTo>
                    <a:pt x="72" y="125"/>
                    <a:pt x="76" y="130"/>
                    <a:pt x="79" y="130"/>
                  </a:cubicBezTo>
                  <a:cubicBezTo>
                    <a:pt x="92" y="131"/>
                    <a:pt x="105" y="130"/>
                    <a:pt x="121" y="130"/>
                  </a:cubicBezTo>
                  <a:close/>
                  <a:moveTo>
                    <a:pt x="166" y="177"/>
                  </a:moveTo>
                  <a:cubicBezTo>
                    <a:pt x="166" y="189"/>
                    <a:pt x="165" y="199"/>
                    <a:pt x="166" y="209"/>
                  </a:cubicBezTo>
                  <a:cubicBezTo>
                    <a:pt x="166" y="212"/>
                    <a:pt x="171" y="216"/>
                    <a:pt x="174" y="216"/>
                  </a:cubicBezTo>
                  <a:cubicBezTo>
                    <a:pt x="185" y="217"/>
                    <a:pt x="197" y="216"/>
                    <a:pt x="208" y="217"/>
                  </a:cubicBezTo>
                  <a:cubicBezTo>
                    <a:pt x="214" y="217"/>
                    <a:pt x="216" y="214"/>
                    <a:pt x="216" y="208"/>
                  </a:cubicBezTo>
                  <a:cubicBezTo>
                    <a:pt x="216" y="200"/>
                    <a:pt x="217" y="192"/>
                    <a:pt x="216" y="184"/>
                  </a:cubicBezTo>
                  <a:cubicBezTo>
                    <a:pt x="216" y="181"/>
                    <a:pt x="212" y="177"/>
                    <a:pt x="209" y="177"/>
                  </a:cubicBezTo>
                  <a:cubicBezTo>
                    <a:pt x="195" y="176"/>
                    <a:pt x="181" y="177"/>
                    <a:pt x="166" y="177"/>
                  </a:cubicBezTo>
                  <a:close/>
                  <a:moveTo>
                    <a:pt x="120" y="177"/>
                  </a:moveTo>
                  <a:cubicBezTo>
                    <a:pt x="104" y="177"/>
                    <a:pt x="89" y="177"/>
                    <a:pt x="73" y="177"/>
                  </a:cubicBezTo>
                  <a:cubicBezTo>
                    <a:pt x="73" y="189"/>
                    <a:pt x="72" y="200"/>
                    <a:pt x="73" y="211"/>
                  </a:cubicBezTo>
                  <a:cubicBezTo>
                    <a:pt x="73" y="213"/>
                    <a:pt x="78" y="216"/>
                    <a:pt x="81" y="217"/>
                  </a:cubicBezTo>
                  <a:cubicBezTo>
                    <a:pt x="91" y="217"/>
                    <a:pt x="101" y="217"/>
                    <a:pt x="112" y="217"/>
                  </a:cubicBezTo>
                  <a:cubicBezTo>
                    <a:pt x="117" y="217"/>
                    <a:pt x="120" y="215"/>
                    <a:pt x="120" y="209"/>
                  </a:cubicBezTo>
                  <a:cubicBezTo>
                    <a:pt x="120" y="199"/>
                    <a:pt x="120" y="189"/>
                    <a:pt x="120" y="1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" name="Freeform 49">
              <a:extLst>
                <a:ext uri="{FF2B5EF4-FFF2-40B4-BE49-F238E27FC236}">
                  <a16:creationId xmlns:a16="http://schemas.microsoft.com/office/drawing/2014/main" id="{E836C5AB-D895-4834-BD3B-9F364AF3A4E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77449" y="7071636"/>
              <a:ext cx="502444" cy="501219"/>
            </a:xfrm>
            <a:custGeom>
              <a:avLst/>
              <a:gdLst>
                <a:gd name="T0" fmla="*/ 545 w 850"/>
                <a:gd name="T1" fmla="*/ 773 h 849"/>
                <a:gd name="T2" fmla="*/ 495 w 850"/>
                <a:gd name="T3" fmla="*/ 790 h 849"/>
                <a:gd name="T4" fmla="*/ 355 w 850"/>
                <a:gd name="T5" fmla="*/ 837 h 849"/>
                <a:gd name="T6" fmla="*/ 319 w 850"/>
                <a:gd name="T7" fmla="*/ 766 h 849"/>
                <a:gd name="T8" fmla="*/ 152 w 850"/>
                <a:gd name="T9" fmla="*/ 758 h 849"/>
                <a:gd name="T10" fmla="*/ 163 w 850"/>
                <a:gd name="T11" fmla="*/ 667 h 849"/>
                <a:gd name="T12" fmla="*/ 22 w 850"/>
                <a:gd name="T13" fmla="*/ 577 h 849"/>
                <a:gd name="T14" fmla="*/ 80 w 850"/>
                <a:gd name="T15" fmla="*/ 517 h 849"/>
                <a:gd name="T16" fmla="*/ 1 w 850"/>
                <a:gd name="T17" fmla="*/ 494 h 849"/>
                <a:gd name="T18" fmla="*/ 10 w 850"/>
                <a:gd name="T19" fmla="*/ 354 h 849"/>
                <a:gd name="T20" fmla="*/ 84 w 850"/>
                <a:gd name="T21" fmla="*/ 320 h 849"/>
                <a:gd name="T22" fmla="*/ 92 w 850"/>
                <a:gd name="T23" fmla="*/ 152 h 849"/>
                <a:gd name="T24" fmla="*/ 170 w 850"/>
                <a:gd name="T25" fmla="*/ 175 h 849"/>
                <a:gd name="T26" fmla="*/ 152 w 850"/>
                <a:gd name="T27" fmla="*/ 92 h 849"/>
                <a:gd name="T28" fmla="*/ 320 w 850"/>
                <a:gd name="T29" fmla="*/ 84 h 849"/>
                <a:gd name="T30" fmla="*/ 355 w 850"/>
                <a:gd name="T31" fmla="*/ 8 h 849"/>
                <a:gd name="T32" fmla="*/ 495 w 850"/>
                <a:gd name="T33" fmla="*/ 2 h 849"/>
                <a:gd name="T34" fmla="*/ 531 w 850"/>
                <a:gd name="T35" fmla="*/ 84 h 849"/>
                <a:gd name="T36" fmla="*/ 699 w 850"/>
                <a:gd name="T37" fmla="*/ 92 h 849"/>
                <a:gd name="T38" fmla="*/ 686 w 850"/>
                <a:gd name="T39" fmla="*/ 181 h 849"/>
                <a:gd name="T40" fmla="*/ 828 w 850"/>
                <a:gd name="T41" fmla="*/ 273 h 849"/>
                <a:gd name="T42" fmla="*/ 771 w 850"/>
                <a:gd name="T43" fmla="*/ 335 h 849"/>
                <a:gd name="T44" fmla="*/ 850 w 850"/>
                <a:gd name="T45" fmla="*/ 495 h 849"/>
                <a:gd name="T46" fmla="*/ 771 w 850"/>
                <a:gd name="T47" fmla="*/ 543 h 849"/>
                <a:gd name="T48" fmla="*/ 707 w 850"/>
                <a:gd name="T49" fmla="*/ 668 h 849"/>
                <a:gd name="T50" fmla="*/ 671 w 850"/>
                <a:gd name="T51" fmla="*/ 709 h 849"/>
                <a:gd name="T52" fmla="*/ 215 w 850"/>
                <a:gd name="T53" fmla="*/ 741 h 849"/>
                <a:gd name="T54" fmla="*/ 401 w 850"/>
                <a:gd name="T55" fmla="*/ 739 h 849"/>
                <a:gd name="T56" fmla="*/ 450 w 850"/>
                <a:gd name="T57" fmla="*/ 804 h 849"/>
                <a:gd name="T58" fmla="*/ 594 w 850"/>
                <a:gd name="T59" fmla="*/ 765 h 849"/>
                <a:gd name="T60" fmla="*/ 685 w 850"/>
                <a:gd name="T61" fmla="*/ 603 h 849"/>
                <a:gd name="T62" fmla="*/ 709 w 850"/>
                <a:gd name="T63" fmla="*/ 561 h 849"/>
                <a:gd name="T64" fmla="*/ 805 w 850"/>
                <a:gd name="T65" fmla="*/ 413 h 849"/>
                <a:gd name="T66" fmla="*/ 711 w 850"/>
                <a:gd name="T67" fmla="*/ 303 h 849"/>
                <a:gd name="T68" fmla="*/ 741 w 850"/>
                <a:gd name="T69" fmla="*/ 215 h 849"/>
                <a:gd name="T70" fmla="*/ 636 w 850"/>
                <a:gd name="T71" fmla="*/ 109 h 849"/>
                <a:gd name="T72" fmla="*/ 551 w 850"/>
                <a:gd name="T73" fmla="*/ 141 h 849"/>
                <a:gd name="T74" fmla="*/ 450 w 850"/>
                <a:gd name="T75" fmla="*/ 57 h 849"/>
                <a:gd name="T76" fmla="*/ 401 w 850"/>
                <a:gd name="T77" fmla="*/ 57 h 849"/>
                <a:gd name="T78" fmla="*/ 257 w 850"/>
                <a:gd name="T79" fmla="*/ 85 h 849"/>
                <a:gd name="T80" fmla="*/ 166 w 850"/>
                <a:gd name="T81" fmla="*/ 247 h 849"/>
                <a:gd name="T82" fmla="*/ 96 w 850"/>
                <a:gd name="T83" fmla="*/ 263 h 849"/>
                <a:gd name="T84" fmla="*/ 120 w 850"/>
                <a:gd name="T85" fmla="*/ 368 h 849"/>
                <a:gd name="T86" fmla="*/ 46 w 850"/>
                <a:gd name="T87" fmla="*/ 410 h 849"/>
                <a:gd name="T88" fmla="*/ 106 w 850"/>
                <a:gd name="T89" fmla="*/ 449 h 849"/>
                <a:gd name="T90" fmla="*/ 143 w 850"/>
                <a:gd name="T91" fmla="*/ 560 h 849"/>
                <a:gd name="T92" fmla="*/ 166 w 850"/>
                <a:gd name="T93" fmla="*/ 603 h 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50" h="849">
                  <a:moveTo>
                    <a:pt x="698" y="758"/>
                  </a:moveTo>
                  <a:cubicBezTo>
                    <a:pt x="657" y="782"/>
                    <a:pt x="618" y="805"/>
                    <a:pt x="577" y="828"/>
                  </a:cubicBezTo>
                  <a:cubicBezTo>
                    <a:pt x="566" y="810"/>
                    <a:pt x="555" y="792"/>
                    <a:pt x="545" y="773"/>
                  </a:cubicBezTo>
                  <a:cubicBezTo>
                    <a:pt x="541" y="765"/>
                    <a:pt x="537" y="763"/>
                    <a:pt x="529" y="767"/>
                  </a:cubicBezTo>
                  <a:cubicBezTo>
                    <a:pt x="523" y="769"/>
                    <a:pt x="516" y="771"/>
                    <a:pt x="510" y="772"/>
                  </a:cubicBezTo>
                  <a:cubicBezTo>
                    <a:pt x="498" y="773"/>
                    <a:pt x="495" y="778"/>
                    <a:pt x="495" y="790"/>
                  </a:cubicBezTo>
                  <a:cubicBezTo>
                    <a:pt x="496" y="809"/>
                    <a:pt x="495" y="829"/>
                    <a:pt x="495" y="849"/>
                  </a:cubicBezTo>
                  <a:cubicBezTo>
                    <a:pt x="449" y="849"/>
                    <a:pt x="403" y="849"/>
                    <a:pt x="355" y="849"/>
                  </a:cubicBezTo>
                  <a:cubicBezTo>
                    <a:pt x="355" y="845"/>
                    <a:pt x="355" y="841"/>
                    <a:pt x="355" y="837"/>
                  </a:cubicBezTo>
                  <a:cubicBezTo>
                    <a:pt x="355" y="819"/>
                    <a:pt x="354" y="801"/>
                    <a:pt x="355" y="784"/>
                  </a:cubicBezTo>
                  <a:cubicBezTo>
                    <a:pt x="355" y="777"/>
                    <a:pt x="353" y="774"/>
                    <a:pt x="347" y="773"/>
                  </a:cubicBezTo>
                  <a:cubicBezTo>
                    <a:pt x="337" y="771"/>
                    <a:pt x="328" y="769"/>
                    <a:pt x="319" y="766"/>
                  </a:cubicBezTo>
                  <a:cubicBezTo>
                    <a:pt x="313" y="764"/>
                    <a:pt x="310" y="765"/>
                    <a:pt x="307" y="771"/>
                  </a:cubicBezTo>
                  <a:cubicBezTo>
                    <a:pt x="296" y="790"/>
                    <a:pt x="285" y="808"/>
                    <a:pt x="274" y="828"/>
                  </a:cubicBezTo>
                  <a:cubicBezTo>
                    <a:pt x="233" y="805"/>
                    <a:pt x="193" y="782"/>
                    <a:pt x="152" y="758"/>
                  </a:cubicBezTo>
                  <a:cubicBezTo>
                    <a:pt x="163" y="739"/>
                    <a:pt x="174" y="720"/>
                    <a:pt x="185" y="701"/>
                  </a:cubicBezTo>
                  <a:cubicBezTo>
                    <a:pt x="188" y="695"/>
                    <a:pt x="189" y="691"/>
                    <a:pt x="183" y="687"/>
                  </a:cubicBezTo>
                  <a:cubicBezTo>
                    <a:pt x="176" y="681"/>
                    <a:pt x="169" y="674"/>
                    <a:pt x="163" y="667"/>
                  </a:cubicBezTo>
                  <a:cubicBezTo>
                    <a:pt x="159" y="662"/>
                    <a:pt x="156" y="662"/>
                    <a:pt x="150" y="665"/>
                  </a:cubicBezTo>
                  <a:cubicBezTo>
                    <a:pt x="131" y="676"/>
                    <a:pt x="112" y="687"/>
                    <a:pt x="92" y="698"/>
                  </a:cubicBezTo>
                  <a:cubicBezTo>
                    <a:pt x="69" y="658"/>
                    <a:pt x="46" y="618"/>
                    <a:pt x="22" y="577"/>
                  </a:cubicBezTo>
                  <a:cubicBezTo>
                    <a:pt x="41" y="566"/>
                    <a:pt x="59" y="555"/>
                    <a:pt x="77" y="545"/>
                  </a:cubicBezTo>
                  <a:cubicBezTo>
                    <a:pt x="85" y="541"/>
                    <a:pt x="87" y="536"/>
                    <a:pt x="84" y="528"/>
                  </a:cubicBezTo>
                  <a:cubicBezTo>
                    <a:pt x="82" y="525"/>
                    <a:pt x="81" y="521"/>
                    <a:pt x="80" y="517"/>
                  </a:cubicBezTo>
                  <a:cubicBezTo>
                    <a:pt x="74" y="495"/>
                    <a:pt x="74" y="495"/>
                    <a:pt x="52" y="495"/>
                  </a:cubicBezTo>
                  <a:cubicBezTo>
                    <a:pt x="36" y="495"/>
                    <a:pt x="20" y="495"/>
                    <a:pt x="4" y="495"/>
                  </a:cubicBezTo>
                  <a:cubicBezTo>
                    <a:pt x="3" y="495"/>
                    <a:pt x="3" y="495"/>
                    <a:pt x="1" y="494"/>
                  </a:cubicBezTo>
                  <a:cubicBezTo>
                    <a:pt x="1" y="491"/>
                    <a:pt x="0" y="488"/>
                    <a:pt x="0" y="485"/>
                  </a:cubicBezTo>
                  <a:cubicBezTo>
                    <a:pt x="0" y="445"/>
                    <a:pt x="0" y="405"/>
                    <a:pt x="0" y="365"/>
                  </a:cubicBezTo>
                  <a:cubicBezTo>
                    <a:pt x="0" y="357"/>
                    <a:pt x="2" y="354"/>
                    <a:pt x="10" y="354"/>
                  </a:cubicBezTo>
                  <a:cubicBezTo>
                    <a:pt x="29" y="355"/>
                    <a:pt x="48" y="354"/>
                    <a:pt x="67" y="355"/>
                  </a:cubicBezTo>
                  <a:cubicBezTo>
                    <a:pt x="73" y="355"/>
                    <a:pt x="76" y="353"/>
                    <a:pt x="77" y="346"/>
                  </a:cubicBezTo>
                  <a:cubicBezTo>
                    <a:pt x="79" y="337"/>
                    <a:pt x="81" y="328"/>
                    <a:pt x="84" y="320"/>
                  </a:cubicBezTo>
                  <a:cubicBezTo>
                    <a:pt x="87" y="312"/>
                    <a:pt x="84" y="309"/>
                    <a:pt x="78" y="306"/>
                  </a:cubicBezTo>
                  <a:cubicBezTo>
                    <a:pt x="60" y="296"/>
                    <a:pt x="41" y="285"/>
                    <a:pt x="22" y="273"/>
                  </a:cubicBezTo>
                  <a:cubicBezTo>
                    <a:pt x="46" y="233"/>
                    <a:pt x="69" y="193"/>
                    <a:pt x="92" y="152"/>
                  </a:cubicBezTo>
                  <a:cubicBezTo>
                    <a:pt x="110" y="162"/>
                    <a:pt x="127" y="171"/>
                    <a:pt x="144" y="182"/>
                  </a:cubicBezTo>
                  <a:cubicBezTo>
                    <a:pt x="154" y="188"/>
                    <a:pt x="161" y="189"/>
                    <a:pt x="167" y="178"/>
                  </a:cubicBezTo>
                  <a:cubicBezTo>
                    <a:pt x="168" y="177"/>
                    <a:pt x="169" y="176"/>
                    <a:pt x="170" y="175"/>
                  </a:cubicBezTo>
                  <a:cubicBezTo>
                    <a:pt x="189" y="156"/>
                    <a:pt x="189" y="156"/>
                    <a:pt x="175" y="133"/>
                  </a:cubicBezTo>
                  <a:cubicBezTo>
                    <a:pt x="168" y="121"/>
                    <a:pt x="161" y="109"/>
                    <a:pt x="155" y="97"/>
                  </a:cubicBezTo>
                  <a:cubicBezTo>
                    <a:pt x="154" y="96"/>
                    <a:pt x="153" y="95"/>
                    <a:pt x="152" y="92"/>
                  </a:cubicBezTo>
                  <a:cubicBezTo>
                    <a:pt x="192" y="69"/>
                    <a:pt x="232" y="46"/>
                    <a:pt x="274" y="22"/>
                  </a:cubicBezTo>
                  <a:cubicBezTo>
                    <a:pt x="285" y="41"/>
                    <a:pt x="296" y="59"/>
                    <a:pt x="306" y="78"/>
                  </a:cubicBezTo>
                  <a:cubicBezTo>
                    <a:pt x="309" y="85"/>
                    <a:pt x="313" y="87"/>
                    <a:pt x="320" y="84"/>
                  </a:cubicBezTo>
                  <a:cubicBezTo>
                    <a:pt x="325" y="82"/>
                    <a:pt x="330" y="81"/>
                    <a:pt x="335" y="80"/>
                  </a:cubicBezTo>
                  <a:cubicBezTo>
                    <a:pt x="355" y="74"/>
                    <a:pt x="355" y="74"/>
                    <a:pt x="355" y="54"/>
                  </a:cubicBezTo>
                  <a:cubicBezTo>
                    <a:pt x="355" y="39"/>
                    <a:pt x="355" y="24"/>
                    <a:pt x="355" y="8"/>
                  </a:cubicBezTo>
                  <a:cubicBezTo>
                    <a:pt x="355" y="3"/>
                    <a:pt x="355" y="0"/>
                    <a:pt x="362" y="0"/>
                  </a:cubicBezTo>
                  <a:cubicBezTo>
                    <a:pt x="405" y="0"/>
                    <a:pt x="448" y="0"/>
                    <a:pt x="491" y="0"/>
                  </a:cubicBezTo>
                  <a:cubicBezTo>
                    <a:pt x="492" y="0"/>
                    <a:pt x="493" y="1"/>
                    <a:pt x="495" y="2"/>
                  </a:cubicBezTo>
                  <a:cubicBezTo>
                    <a:pt x="495" y="23"/>
                    <a:pt x="496" y="44"/>
                    <a:pt x="495" y="66"/>
                  </a:cubicBezTo>
                  <a:cubicBezTo>
                    <a:pt x="495" y="73"/>
                    <a:pt x="497" y="76"/>
                    <a:pt x="505" y="77"/>
                  </a:cubicBezTo>
                  <a:cubicBezTo>
                    <a:pt x="514" y="79"/>
                    <a:pt x="523" y="81"/>
                    <a:pt x="531" y="84"/>
                  </a:cubicBezTo>
                  <a:cubicBezTo>
                    <a:pt x="538" y="87"/>
                    <a:pt x="541" y="85"/>
                    <a:pt x="544" y="79"/>
                  </a:cubicBezTo>
                  <a:cubicBezTo>
                    <a:pt x="554" y="60"/>
                    <a:pt x="565" y="42"/>
                    <a:pt x="577" y="22"/>
                  </a:cubicBezTo>
                  <a:cubicBezTo>
                    <a:pt x="618" y="45"/>
                    <a:pt x="658" y="69"/>
                    <a:pt x="699" y="92"/>
                  </a:cubicBezTo>
                  <a:cubicBezTo>
                    <a:pt x="687" y="111"/>
                    <a:pt x="677" y="130"/>
                    <a:pt x="666" y="148"/>
                  </a:cubicBezTo>
                  <a:cubicBezTo>
                    <a:pt x="662" y="154"/>
                    <a:pt x="662" y="159"/>
                    <a:pt x="669" y="164"/>
                  </a:cubicBezTo>
                  <a:cubicBezTo>
                    <a:pt x="675" y="169"/>
                    <a:pt x="681" y="175"/>
                    <a:pt x="686" y="181"/>
                  </a:cubicBezTo>
                  <a:cubicBezTo>
                    <a:pt x="691" y="187"/>
                    <a:pt x="695" y="189"/>
                    <a:pt x="702" y="184"/>
                  </a:cubicBezTo>
                  <a:cubicBezTo>
                    <a:pt x="720" y="173"/>
                    <a:pt x="739" y="163"/>
                    <a:pt x="758" y="152"/>
                  </a:cubicBezTo>
                  <a:cubicBezTo>
                    <a:pt x="781" y="192"/>
                    <a:pt x="805" y="232"/>
                    <a:pt x="828" y="273"/>
                  </a:cubicBezTo>
                  <a:cubicBezTo>
                    <a:pt x="809" y="284"/>
                    <a:pt x="791" y="295"/>
                    <a:pt x="772" y="306"/>
                  </a:cubicBezTo>
                  <a:cubicBezTo>
                    <a:pt x="766" y="309"/>
                    <a:pt x="763" y="313"/>
                    <a:pt x="766" y="320"/>
                  </a:cubicBezTo>
                  <a:cubicBezTo>
                    <a:pt x="768" y="325"/>
                    <a:pt x="769" y="330"/>
                    <a:pt x="771" y="335"/>
                  </a:cubicBezTo>
                  <a:cubicBezTo>
                    <a:pt x="776" y="355"/>
                    <a:pt x="776" y="355"/>
                    <a:pt x="796" y="355"/>
                  </a:cubicBezTo>
                  <a:cubicBezTo>
                    <a:pt x="814" y="355"/>
                    <a:pt x="832" y="355"/>
                    <a:pt x="850" y="355"/>
                  </a:cubicBezTo>
                  <a:cubicBezTo>
                    <a:pt x="850" y="402"/>
                    <a:pt x="850" y="448"/>
                    <a:pt x="850" y="495"/>
                  </a:cubicBezTo>
                  <a:cubicBezTo>
                    <a:pt x="825" y="495"/>
                    <a:pt x="801" y="495"/>
                    <a:pt x="776" y="495"/>
                  </a:cubicBezTo>
                  <a:cubicBezTo>
                    <a:pt x="772" y="509"/>
                    <a:pt x="768" y="522"/>
                    <a:pt x="765" y="535"/>
                  </a:cubicBezTo>
                  <a:cubicBezTo>
                    <a:pt x="765" y="537"/>
                    <a:pt x="768" y="542"/>
                    <a:pt x="771" y="543"/>
                  </a:cubicBezTo>
                  <a:cubicBezTo>
                    <a:pt x="790" y="554"/>
                    <a:pt x="809" y="565"/>
                    <a:pt x="828" y="577"/>
                  </a:cubicBezTo>
                  <a:cubicBezTo>
                    <a:pt x="805" y="617"/>
                    <a:pt x="782" y="657"/>
                    <a:pt x="758" y="698"/>
                  </a:cubicBezTo>
                  <a:cubicBezTo>
                    <a:pt x="740" y="688"/>
                    <a:pt x="723" y="679"/>
                    <a:pt x="707" y="668"/>
                  </a:cubicBezTo>
                  <a:cubicBezTo>
                    <a:pt x="697" y="662"/>
                    <a:pt x="690" y="661"/>
                    <a:pt x="683" y="672"/>
                  </a:cubicBezTo>
                  <a:cubicBezTo>
                    <a:pt x="681" y="675"/>
                    <a:pt x="677" y="678"/>
                    <a:pt x="674" y="681"/>
                  </a:cubicBezTo>
                  <a:cubicBezTo>
                    <a:pt x="661" y="694"/>
                    <a:pt x="661" y="693"/>
                    <a:pt x="671" y="709"/>
                  </a:cubicBezTo>
                  <a:cubicBezTo>
                    <a:pt x="680" y="725"/>
                    <a:pt x="689" y="741"/>
                    <a:pt x="698" y="758"/>
                  </a:cubicBezTo>
                  <a:close/>
                  <a:moveTo>
                    <a:pt x="247" y="684"/>
                  </a:moveTo>
                  <a:cubicBezTo>
                    <a:pt x="237" y="702"/>
                    <a:pt x="226" y="721"/>
                    <a:pt x="215" y="741"/>
                  </a:cubicBezTo>
                  <a:cubicBezTo>
                    <a:pt x="229" y="750"/>
                    <a:pt x="243" y="757"/>
                    <a:pt x="257" y="765"/>
                  </a:cubicBezTo>
                  <a:cubicBezTo>
                    <a:pt x="268" y="745"/>
                    <a:pt x="280" y="726"/>
                    <a:pt x="289" y="709"/>
                  </a:cubicBezTo>
                  <a:cubicBezTo>
                    <a:pt x="327" y="719"/>
                    <a:pt x="363" y="729"/>
                    <a:pt x="401" y="739"/>
                  </a:cubicBezTo>
                  <a:cubicBezTo>
                    <a:pt x="401" y="756"/>
                    <a:pt x="401" y="776"/>
                    <a:pt x="401" y="795"/>
                  </a:cubicBezTo>
                  <a:cubicBezTo>
                    <a:pt x="401" y="798"/>
                    <a:pt x="404" y="804"/>
                    <a:pt x="406" y="804"/>
                  </a:cubicBezTo>
                  <a:cubicBezTo>
                    <a:pt x="420" y="804"/>
                    <a:pt x="434" y="804"/>
                    <a:pt x="450" y="804"/>
                  </a:cubicBezTo>
                  <a:cubicBezTo>
                    <a:pt x="450" y="780"/>
                    <a:pt x="450" y="758"/>
                    <a:pt x="450" y="739"/>
                  </a:cubicBezTo>
                  <a:cubicBezTo>
                    <a:pt x="488" y="729"/>
                    <a:pt x="524" y="719"/>
                    <a:pt x="561" y="709"/>
                  </a:cubicBezTo>
                  <a:cubicBezTo>
                    <a:pt x="571" y="726"/>
                    <a:pt x="582" y="745"/>
                    <a:pt x="594" y="765"/>
                  </a:cubicBezTo>
                  <a:cubicBezTo>
                    <a:pt x="609" y="757"/>
                    <a:pt x="622" y="749"/>
                    <a:pt x="636" y="741"/>
                  </a:cubicBezTo>
                  <a:cubicBezTo>
                    <a:pt x="624" y="721"/>
                    <a:pt x="613" y="702"/>
                    <a:pt x="603" y="684"/>
                  </a:cubicBezTo>
                  <a:cubicBezTo>
                    <a:pt x="631" y="657"/>
                    <a:pt x="657" y="631"/>
                    <a:pt x="685" y="603"/>
                  </a:cubicBezTo>
                  <a:cubicBezTo>
                    <a:pt x="702" y="613"/>
                    <a:pt x="721" y="624"/>
                    <a:pt x="741" y="635"/>
                  </a:cubicBezTo>
                  <a:cubicBezTo>
                    <a:pt x="750" y="621"/>
                    <a:pt x="757" y="608"/>
                    <a:pt x="765" y="594"/>
                  </a:cubicBezTo>
                  <a:cubicBezTo>
                    <a:pt x="745" y="582"/>
                    <a:pt x="726" y="571"/>
                    <a:pt x="709" y="561"/>
                  </a:cubicBezTo>
                  <a:cubicBezTo>
                    <a:pt x="719" y="523"/>
                    <a:pt x="729" y="487"/>
                    <a:pt x="739" y="449"/>
                  </a:cubicBezTo>
                  <a:cubicBezTo>
                    <a:pt x="759" y="449"/>
                    <a:pt x="781" y="449"/>
                    <a:pt x="804" y="449"/>
                  </a:cubicBezTo>
                  <a:cubicBezTo>
                    <a:pt x="804" y="436"/>
                    <a:pt x="804" y="424"/>
                    <a:pt x="805" y="413"/>
                  </a:cubicBezTo>
                  <a:cubicBezTo>
                    <a:pt x="805" y="402"/>
                    <a:pt x="801" y="400"/>
                    <a:pt x="791" y="400"/>
                  </a:cubicBezTo>
                  <a:cubicBezTo>
                    <a:pt x="773" y="401"/>
                    <a:pt x="754" y="401"/>
                    <a:pt x="740" y="401"/>
                  </a:cubicBezTo>
                  <a:cubicBezTo>
                    <a:pt x="730" y="367"/>
                    <a:pt x="721" y="335"/>
                    <a:pt x="711" y="303"/>
                  </a:cubicBezTo>
                  <a:cubicBezTo>
                    <a:pt x="707" y="290"/>
                    <a:pt x="707" y="290"/>
                    <a:pt x="720" y="283"/>
                  </a:cubicBezTo>
                  <a:cubicBezTo>
                    <a:pt x="735" y="275"/>
                    <a:pt x="750" y="266"/>
                    <a:pt x="766" y="257"/>
                  </a:cubicBezTo>
                  <a:cubicBezTo>
                    <a:pt x="757" y="242"/>
                    <a:pt x="749" y="229"/>
                    <a:pt x="741" y="215"/>
                  </a:cubicBezTo>
                  <a:cubicBezTo>
                    <a:pt x="721" y="227"/>
                    <a:pt x="701" y="238"/>
                    <a:pt x="685" y="247"/>
                  </a:cubicBezTo>
                  <a:cubicBezTo>
                    <a:pt x="657" y="219"/>
                    <a:pt x="631" y="193"/>
                    <a:pt x="603" y="166"/>
                  </a:cubicBezTo>
                  <a:cubicBezTo>
                    <a:pt x="613" y="149"/>
                    <a:pt x="624" y="129"/>
                    <a:pt x="636" y="109"/>
                  </a:cubicBezTo>
                  <a:cubicBezTo>
                    <a:pt x="621" y="100"/>
                    <a:pt x="608" y="93"/>
                    <a:pt x="594" y="85"/>
                  </a:cubicBezTo>
                  <a:cubicBezTo>
                    <a:pt x="583" y="103"/>
                    <a:pt x="574" y="119"/>
                    <a:pt x="564" y="136"/>
                  </a:cubicBezTo>
                  <a:cubicBezTo>
                    <a:pt x="561" y="142"/>
                    <a:pt x="558" y="144"/>
                    <a:pt x="551" y="141"/>
                  </a:cubicBezTo>
                  <a:cubicBezTo>
                    <a:pt x="533" y="134"/>
                    <a:pt x="516" y="128"/>
                    <a:pt x="498" y="123"/>
                  </a:cubicBezTo>
                  <a:cubicBezTo>
                    <a:pt x="483" y="119"/>
                    <a:pt x="467" y="117"/>
                    <a:pt x="450" y="114"/>
                  </a:cubicBezTo>
                  <a:cubicBezTo>
                    <a:pt x="450" y="95"/>
                    <a:pt x="449" y="76"/>
                    <a:pt x="450" y="57"/>
                  </a:cubicBezTo>
                  <a:cubicBezTo>
                    <a:pt x="450" y="48"/>
                    <a:pt x="447" y="45"/>
                    <a:pt x="439" y="46"/>
                  </a:cubicBezTo>
                  <a:cubicBezTo>
                    <a:pt x="430" y="46"/>
                    <a:pt x="421" y="46"/>
                    <a:pt x="413" y="46"/>
                  </a:cubicBezTo>
                  <a:cubicBezTo>
                    <a:pt x="403" y="45"/>
                    <a:pt x="400" y="48"/>
                    <a:pt x="401" y="57"/>
                  </a:cubicBezTo>
                  <a:cubicBezTo>
                    <a:pt x="401" y="77"/>
                    <a:pt x="401" y="96"/>
                    <a:pt x="401" y="111"/>
                  </a:cubicBezTo>
                  <a:cubicBezTo>
                    <a:pt x="363" y="122"/>
                    <a:pt x="327" y="131"/>
                    <a:pt x="289" y="141"/>
                  </a:cubicBezTo>
                  <a:cubicBezTo>
                    <a:pt x="280" y="124"/>
                    <a:pt x="268" y="105"/>
                    <a:pt x="257" y="85"/>
                  </a:cubicBezTo>
                  <a:cubicBezTo>
                    <a:pt x="242" y="93"/>
                    <a:pt x="229" y="101"/>
                    <a:pt x="215" y="109"/>
                  </a:cubicBezTo>
                  <a:cubicBezTo>
                    <a:pt x="227" y="129"/>
                    <a:pt x="238" y="149"/>
                    <a:pt x="247" y="166"/>
                  </a:cubicBezTo>
                  <a:cubicBezTo>
                    <a:pt x="220" y="193"/>
                    <a:pt x="193" y="220"/>
                    <a:pt x="166" y="247"/>
                  </a:cubicBezTo>
                  <a:cubicBezTo>
                    <a:pt x="149" y="237"/>
                    <a:pt x="129" y="226"/>
                    <a:pt x="109" y="215"/>
                  </a:cubicBezTo>
                  <a:cubicBezTo>
                    <a:pt x="101" y="229"/>
                    <a:pt x="93" y="242"/>
                    <a:pt x="85" y="256"/>
                  </a:cubicBezTo>
                  <a:cubicBezTo>
                    <a:pt x="89" y="259"/>
                    <a:pt x="93" y="261"/>
                    <a:pt x="96" y="263"/>
                  </a:cubicBezTo>
                  <a:cubicBezTo>
                    <a:pt x="109" y="271"/>
                    <a:pt x="123" y="279"/>
                    <a:pt x="136" y="286"/>
                  </a:cubicBezTo>
                  <a:cubicBezTo>
                    <a:pt x="143" y="290"/>
                    <a:pt x="143" y="294"/>
                    <a:pt x="141" y="300"/>
                  </a:cubicBezTo>
                  <a:cubicBezTo>
                    <a:pt x="133" y="323"/>
                    <a:pt x="126" y="345"/>
                    <a:pt x="120" y="368"/>
                  </a:cubicBezTo>
                  <a:cubicBezTo>
                    <a:pt x="117" y="378"/>
                    <a:pt x="116" y="389"/>
                    <a:pt x="115" y="401"/>
                  </a:cubicBezTo>
                  <a:cubicBezTo>
                    <a:pt x="95" y="401"/>
                    <a:pt x="75" y="401"/>
                    <a:pt x="56" y="400"/>
                  </a:cubicBezTo>
                  <a:cubicBezTo>
                    <a:pt x="49" y="400"/>
                    <a:pt x="46" y="402"/>
                    <a:pt x="46" y="410"/>
                  </a:cubicBezTo>
                  <a:cubicBezTo>
                    <a:pt x="46" y="420"/>
                    <a:pt x="46" y="430"/>
                    <a:pt x="46" y="441"/>
                  </a:cubicBezTo>
                  <a:cubicBezTo>
                    <a:pt x="46" y="448"/>
                    <a:pt x="49" y="450"/>
                    <a:pt x="55" y="450"/>
                  </a:cubicBezTo>
                  <a:cubicBezTo>
                    <a:pt x="72" y="449"/>
                    <a:pt x="89" y="450"/>
                    <a:pt x="106" y="449"/>
                  </a:cubicBezTo>
                  <a:cubicBezTo>
                    <a:pt x="113" y="449"/>
                    <a:pt x="116" y="451"/>
                    <a:pt x="116" y="458"/>
                  </a:cubicBezTo>
                  <a:cubicBezTo>
                    <a:pt x="118" y="473"/>
                    <a:pt x="121" y="489"/>
                    <a:pt x="125" y="503"/>
                  </a:cubicBezTo>
                  <a:cubicBezTo>
                    <a:pt x="130" y="522"/>
                    <a:pt x="137" y="541"/>
                    <a:pt x="143" y="560"/>
                  </a:cubicBezTo>
                  <a:cubicBezTo>
                    <a:pt x="124" y="571"/>
                    <a:pt x="105" y="582"/>
                    <a:pt x="85" y="594"/>
                  </a:cubicBezTo>
                  <a:cubicBezTo>
                    <a:pt x="94" y="608"/>
                    <a:pt x="101" y="622"/>
                    <a:pt x="109" y="635"/>
                  </a:cubicBezTo>
                  <a:cubicBezTo>
                    <a:pt x="130" y="623"/>
                    <a:pt x="149" y="612"/>
                    <a:pt x="166" y="603"/>
                  </a:cubicBezTo>
                  <a:cubicBezTo>
                    <a:pt x="194" y="631"/>
                    <a:pt x="220" y="657"/>
                    <a:pt x="247" y="6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" name="Freeform 50">
              <a:extLst>
                <a:ext uri="{FF2B5EF4-FFF2-40B4-BE49-F238E27FC236}">
                  <a16:creationId xmlns:a16="http://schemas.microsoft.com/office/drawing/2014/main" id="{BC7E7CF7-4AAD-4774-AA09-A8DA53AA9E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5635" y="7615747"/>
              <a:ext cx="473033" cy="26960"/>
            </a:xfrm>
            <a:custGeom>
              <a:avLst/>
              <a:gdLst>
                <a:gd name="T0" fmla="*/ 0 w 801"/>
                <a:gd name="T1" fmla="*/ 45 h 45"/>
                <a:gd name="T2" fmla="*/ 0 w 801"/>
                <a:gd name="T3" fmla="*/ 0 h 45"/>
                <a:gd name="T4" fmla="*/ 801 w 801"/>
                <a:gd name="T5" fmla="*/ 0 h 45"/>
                <a:gd name="T6" fmla="*/ 801 w 801"/>
                <a:gd name="T7" fmla="*/ 45 h 45"/>
                <a:gd name="T8" fmla="*/ 0 w 801"/>
                <a:gd name="T9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1" h="45">
                  <a:moveTo>
                    <a:pt x="0" y="45"/>
                  </a:moveTo>
                  <a:cubicBezTo>
                    <a:pt x="0" y="30"/>
                    <a:pt x="0" y="15"/>
                    <a:pt x="0" y="0"/>
                  </a:cubicBezTo>
                  <a:cubicBezTo>
                    <a:pt x="268" y="0"/>
                    <a:pt x="534" y="0"/>
                    <a:pt x="801" y="0"/>
                  </a:cubicBezTo>
                  <a:cubicBezTo>
                    <a:pt x="801" y="15"/>
                    <a:pt x="801" y="30"/>
                    <a:pt x="801" y="45"/>
                  </a:cubicBezTo>
                  <a:cubicBezTo>
                    <a:pt x="534" y="45"/>
                    <a:pt x="268" y="45"/>
                    <a:pt x="0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" name="Freeform 51">
              <a:extLst>
                <a:ext uri="{FF2B5EF4-FFF2-40B4-BE49-F238E27FC236}">
                  <a16:creationId xmlns:a16="http://schemas.microsoft.com/office/drawing/2014/main" id="{1AE80D1A-2816-4A88-BD84-F98562C4C8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6861" y="7672118"/>
              <a:ext cx="367642" cy="25735"/>
            </a:xfrm>
            <a:custGeom>
              <a:avLst/>
              <a:gdLst>
                <a:gd name="T0" fmla="*/ 623 w 623"/>
                <a:gd name="T1" fmla="*/ 0 h 44"/>
                <a:gd name="T2" fmla="*/ 623 w 623"/>
                <a:gd name="T3" fmla="*/ 44 h 44"/>
                <a:gd name="T4" fmla="*/ 0 w 623"/>
                <a:gd name="T5" fmla="*/ 44 h 44"/>
                <a:gd name="T6" fmla="*/ 0 w 623"/>
                <a:gd name="T7" fmla="*/ 0 h 44"/>
                <a:gd name="T8" fmla="*/ 623 w 623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3" h="44">
                  <a:moveTo>
                    <a:pt x="623" y="0"/>
                  </a:moveTo>
                  <a:cubicBezTo>
                    <a:pt x="623" y="15"/>
                    <a:pt x="623" y="29"/>
                    <a:pt x="623" y="44"/>
                  </a:cubicBezTo>
                  <a:cubicBezTo>
                    <a:pt x="415" y="44"/>
                    <a:pt x="208" y="44"/>
                    <a:pt x="0" y="44"/>
                  </a:cubicBezTo>
                  <a:cubicBezTo>
                    <a:pt x="0" y="29"/>
                    <a:pt x="0" y="15"/>
                    <a:pt x="0" y="0"/>
                  </a:cubicBezTo>
                  <a:cubicBezTo>
                    <a:pt x="207" y="0"/>
                    <a:pt x="415" y="0"/>
                    <a:pt x="62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" name="Freeform 52">
              <a:extLst>
                <a:ext uri="{FF2B5EF4-FFF2-40B4-BE49-F238E27FC236}">
                  <a16:creationId xmlns:a16="http://schemas.microsoft.com/office/drawing/2014/main" id="{A4F07265-F9E5-422B-BF35-CE8F6ABCC7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6861" y="6974824"/>
              <a:ext cx="306368" cy="25735"/>
            </a:xfrm>
            <a:custGeom>
              <a:avLst/>
              <a:gdLst>
                <a:gd name="T0" fmla="*/ 0 w 520"/>
                <a:gd name="T1" fmla="*/ 44 h 44"/>
                <a:gd name="T2" fmla="*/ 0 w 520"/>
                <a:gd name="T3" fmla="*/ 0 h 44"/>
                <a:gd name="T4" fmla="*/ 520 w 520"/>
                <a:gd name="T5" fmla="*/ 0 h 44"/>
                <a:gd name="T6" fmla="*/ 520 w 520"/>
                <a:gd name="T7" fmla="*/ 44 h 44"/>
                <a:gd name="T8" fmla="*/ 0 w 520"/>
                <a:gd name="T9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0" h="44">
                  <a:moveTo>
                    <a:pt x="0" y="44"/>
                  </a:moveTo>
                  <a:cubicBezTo>
                    <a:pt x="0" y="28"/>
                    <a:pt x="0" y="14"/>
                    <a:pt x="0" y="0"/>
                  </a:cubicBezTo>
                  <a:cubicBezTo>
                    <a:pt x="173" y="0"/>
                    <a:pt x="346" y="0"/>
                    <a:pt x="520" y="0"/>
                  </a:cubicBezTo>
                  <a:cubicBezTo>
                    <a:pt x="520" y="14"/>
                    <a:pt x="520" y="29"/>
                    <a:pt x="520" y="44"/>
                  </a:cubicBezTo>
                  <a:cubicBezTo>
                    <a:pt x="347" y="44"/>
                    <a:pt x="174" y="44"/>
                    <a:pt x="0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" name="Freeform 53">
              <a:extLst>
                <a:ext uri="{FF2B5EF4-FFF2-40B4-BE49-F238E27FC236}">
                  <a16:creationId xmlns:a16="http://schemas.microsoft.com/office/drawing/2014/main" id="{A5EF6B7A-57E9-49F8-A04C-EE615608A6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5635" y="6917227"/>
              <a:ext cx="138478" cy="26960"/>
            </a:xfrm>
            <a:custGeom>
              <a:avLst/>
              <a:gdLst>
                <a:gd name="T0" fmla="*/ 234 w 234"/>
                <a:gd name="T1" fmla="*/ 0 h 45"/>
                <a:gd name="T2" fmla="*/ 234 w 234"/>
                <a:gd name="T3" fmla="*/ 45 h 45"/>
                <a:gd name="T4" fmla="*/ 0 w 234"/>
                <a:gd name="T5" fmla="*/ 45 h 45"/>
                <a:gd name="T6" fmla="*/ 0 w 234"/>
                <a:gd name="T7" fmla="*/ 5 h 45"/>
                <a:gd name="T8" fmla="*/ 7 w 234"/>
                <a:gd name="T9" fmla="*/ 0 h 45"/>
                <a:gd name="T10" fmla="*/ 33 w 234"/>
                <a:gd name="T11" fmla="*/ 0 h 45"/>
                <a:gd name="T12" fmla="*/ 220 w 234"/>
                <a:gd name="T13" fmla="*/ 0 h 45"/>
                <a:gd name="T14" fmla="*/ 234 w 234"/>
                <a:gd name="T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4" h="45">
                  <a:moveTo>
                    <a:pt x="234" y="0"/>
                  </a:moveTo>
                  <a:cubicBezTo>
                    <a:pt x="234" y="16"/>
                    <a:pt x="234" y="30"/>
                    <a:pt x="234" y="45"/>
                  </a:cubicBezTo>
                  <a:cubicBezTo>
                    <a:pt x="156" y="45"/>
                    <a:pt x="79" y="45"/>
                    <a:pt x="0" y="45"/>
                  </a:cubicBezTo>
                  <a:cubicBezTo>
                    <a:pt x="0" y="32"/>
                    <a:pt x="0" y="18"/>
                    <a:pt x="0" y="5"/>
                  </a:cubicBezTo>
                  <a:cubicBezTo>
                    <a:pt x="0" y="4"/>
                    <a:pt x="4" y="1"/>
                    <a:pt x="7" y="0"/>
                  </a:cubicBezTo>
                  <a:cubicBezTo>
                    <a:pt x="16" y="0"/>
                    <a:pt x="25" y="0"/>
                    <a:pt x="33" y="0"/>
                  </a:cubicBezTo>
                  <a:cubicBezTo>
                    <a:pt x="96" y="0"/>
                    <a:pt x="158" y="0"/>
                    <a:pt x="220" y="0"/>
                  </a:cubicBezTo>
                  <a:cubicBezTo>
                    <a:pt x="224" y="0"/>
                    <a:pt x="229" y="0"/>
                    <a:pt x="23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2" name="Freeform 54">
              <a:extLst>
                <a:ext uri="{FF2B5EF4-FFF2-40B4-BE49-F238E27FC236}">
                  <a16:creationId xmlns:a16="http://schemas.microsoft.com/office/drawing/2014/main" id="{D67DAD9F-2B7B-43F4-A298-DDB03AC2F2F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29408" y="7223595"/>
              <a:ext cx="198527" cy="198527"/>
            </a:xfrm>
            <a:custGeom>
              <a:avLst/>
              <a:gdLst>
                <a:gd name="T0" fmla="*/ 168 w 337"/>
                <a:gd name="T1" fmla="*/ 336 h 336"/>
                <a:gd name="T2" fmla="*/ 0 w 337"/>
                <a:gd name="T3" fmla="*/ 168 h 336"/>
                <a:gd name="T4" fmla="*/ 168 w 337"/>
                <a:gd name="T5" fmla="*/ 0 h 336"/>
                <a:gd name="T6" fmla="*/ 336 w 337"/>
                <a:gd name="T7" fmla="*/ 168 h 336"/>
                <a:gd name="T8" fmla="*/ 168 w 337"/>
                <a:gd name="T9" fmla="*/ 336 h 336"/>
                <a:gd name="T10" fmla="*/ 167 w 337"/>
                <a:gd name="T11" fmla="*/ 290 h 336"/>
                <a:gd name="T12" fmla="*/ 290 w 337"/>
                <a:gd name="T13" fmla="*/ 171 h 336"/>
                <a:gd name="T14" fmla="*/ 170 w 337"/>
                <a:gd name="T15" fmla="*/ 46 h 336"/>
                <a:gd name="T16" fmla="*/ 46 w 337"/>
                <a:gd name="T17" fmla="*/ 165 h 336"/>
                <a:gd name="T18" fmla="*/ 167 w 337"/>
                <a:gd name="T19" fmla="*/ 29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7" h="336">
                  <a:moveTo>
                    <a:pt x="168" y="336"/>
                  </a:moveTo>
                  <a:cubicBezTo>
                    <a:pt x="75" y="336"/>
                    <a:pt x="0" y="261"/>
                    <a:pt x="0" y="168"/>
                  </a:cubicBezTo>
                  <a:cubicBezTo>
                    <a:pt x="0" y="75"/>
                    <a:pt x="76" y="0"/>
                    <a:pt x="168" y="0"/>
                  </a:cubicBezTo>
                  <a:cubicBezTo>
                    <a:pt x="261" y="0"/>
                    <a:pt x="336" y="74"/>
                    <a:pt x="336" y="168"/>
                  </a:cubicBezTo>
                  <a:cubicBezTo>
                    <a:pt x="337" y="261"/>
                    <a:pt x="261" y="336"/>
                    <a:pt x="168" y="336"/>
                  </a:cubicBezTo>
                  <a:close/>
                  <a:moveTo>
                    <a:pt x="167" y="290"/>
                  </a:moveTo>
                  <a:cubicBezTo>
                    <a:pt x="234" y="291"/>
                    <a:pt x="290" y="237"/>
                    <a:pt x="290" y="171"/>
                  </a:cubicBezTo>
                  <a:cubicBezTo>
                    <a:pt x="291" y="102"/>
                    <a:pt x="237" y="46"/>
                    <a:pt x="170" y="46"/>
                  </a:cubicBezTo>
                  <a:cubicBezTo>
                    <a:pt x="103" y="45"/>
                    <a:pt x="46" y="99"/>
                    <a:pt x="46" y="165"/>
                  </a:cubicBezTo>
                  <a:cubicBezTo>
                    <a:pt x="45" y="235"/>
                    <a:pt x="99" y="290"/>
                    <a:pt x="167" y="2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5F17C405-C996-4BC2-A47B-653E1013E991}"/>
              </a:ext>
            </a:extLst>
          </p:cNvPr>
          <p:cNvSpPr txBox="1"/>
          <p:nvPr/>
        </p:nvSpPr>
        <p:spPr>
          <a:xfrm>
            <a:off x="10292946" y="5383548"/>
            <a:ext cx="1925528" cy="425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1" u="none" strike="noStrike" kern="0" cap="none" spc="0" normalizeH="0" baseline="0" noProof="0" dirty="0">
                <a:ln>
                  <a:noFill/>
                </a:ln>
                <a:solidFill>
                  <a:srgbClr val="00609D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Mongolian Baiti" panose="03000500000000000000" pitchFamily="66" charset="0"/>
                <a:sym typeface="Arial"/>
              </a:rPr>
              <a:t>Электронный паспорт</a:t>
            </a:r>
          </a:p>
          <a:p>
            <a:pPr marL="0" marR="0" lvl="0" indent="0" algn="ctr" defTabSz="914400" rtl="0" eaLnBrk="1" fontAlgn="auto" latinLnBrk="0" hangingPunct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1" u="none" strike="noStrike" kern="0" cap="none" spc="0" normalizeH="0" baseline="0" noProof="0" dirty="0">
                <a:ln>
                  <a:noFill/>
                </a:ln>
                <a:solidFill>
                  <a:srgbClr val="00609D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Mongolian Baiti" panose="03000500000000000000" pitchFamily="66" charset="0"/>
                <a:sym typeface="Arial"/>
              </a:rPr>
              <a:t>вагона ВУ-4М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3960F96-47AE-6720-9D55-E121F5B093F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47" y="1302859"/>
            <a:ext cx="1822657" cy="63793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9AD3139-E634-D470-08A4-1DD9D1AA84B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174" y="2250994"/>
            <a:ext cx="1191558" cy="1191558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FD891529-FE25-D4B5-AEAA-6FB1E72F6A0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5216" y="2467450"/>
            <a:ext cx="1488026" cy="803534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58488A1E-054A-03A8-8B9F-459202D0C12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358" y="953386"/>
            <a:ext cx="1336403" cy="1336403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C13A0D05-409B-D583-BC9F-8FDF0B5A1DE7}"/>
              </a:ext>
            </a:extLst>
          </p:cNvPr>
          <p:cNvSpPr txBox="1"/>
          <p:nvPr/>
        </p:nvSpPr>
        <p:spPr>
          <a:xfrm>
            <a:off x="5976358" y="2008488"/>
            <a:ext cx="22686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sng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sym typeface="Arial"/>
              </a:rPr>
              <a:t>Аппарат поглощающий</a:t>
            </a:r>
          </a:p>
        </p:txBody>
      </p:sp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0BFB5B16-E9FD-F646-1B46-A470A1449B3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002" y="2116432"/>
            <a:ext cx="3620231" cy="2015442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7891FE07-0C4B-F6AA-9CC4-01179A512C2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79" y="2458660"/>
            <a:ext cx="1145203" cy="861916"/>
          </a:xfrm>
          <a:prstGeom prst="rect">
            <a:avLst/>
          </a:prstGeom>
        </p:spPr>
      </p:pic>
      <p:sp>
        <p:nvSpPr>
          <p:cNvPr id="72" name="TextBox 71">
            <a:extLst>
              <a:ext uri="{FF2B5EF4-FFF2-40B4-BE49-F238E27FC236}">
                <a16:creationId xmlns:a16="http://schemas.microsoft.com/office/drawing/2014/main" id="{CA3696AA-DE12-689C-C7CC-6F3B536E4B0F}"/>
              </a:ext>
            </a:extLst>
          </p:cNvPr>
          <p:cNvSpPr txBox="1"/>
          <p:nvPr/>
        </p:nvSpPr>
        <p:spPr>
          <a:xfrm>
            <a:off x="-40956" y="3359081"/>
            <a:ext cx="24071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sng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sym typeface="Arial"/>
              </a:rPr>
              <a:t>Воздухораспределитель</a:t>
            </a:r>
          </a:p>
        </p:txBody>
      </p:sp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5DCDAAB7-265B-92F0-0D58-35BBCD57F61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626" y="1069162"/>
            <a:ext cx="1530089" cy="1020541"/>
          </a:xfrm>
          <a:prstGeom prst="rect">
            <a:avLst/>
          </a:prstGeom>
        </p:spPr>
      </p:pic>
      <p:sp>
        <p:nvSpPr>
          <p:cNvPr id="73" name="TextBox 72">
            <a:extLst>
              <a:ext uri="{FF2B5EF4-FFF2-40B4-BE49-F238E27FC236}">
                <a16:creationId xmlns:a16="http://schemas.microsoft.com/office/drawing/2014/main" id="{7C12973B-FA0F-4F1D-8EE1-806F065CFAC8}"/>
              </a:ext>
            </a:extLst>
          </p:cNvPr>
          <p:cNvSpPr txBox="1"/>
          <p:nvPr/>
        </p:nvSpPr>
        <p:spPr>
          <a:xfrm>
            <a:off x="3896480" y="2008489"/>
            <a:ext cx="19980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sng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sym typeface="Arial"/>
              </a:rPr>
              <a:t>Запасной резервуар</a:t>
            </a:r>
          </a:p>
        </p:txBody>
      </p:sp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A1D2AC72-097A-35CD-14B7-E8835E7EF4D0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5947" y="2402536"/>
            <a:ext cx="1145203" cy="887012"/>
          </a:xfrm>
          <a:prstGeom prst="rect">
            <a:avLst/>
          </a:prstGeom>
        </p:spPr>
      </p:pic>
      <p:sp>
        <p:nvSpPr>
          <p:cNvPr id="76" name="TextBox 75">
            <a:extLst>
              <a:ext uri="{FF2B5EF4-FFF2-40B4-BE49-F238E27FC236}">
                <a16:creationId xmlns:a16="http://schemas.microsoft.com/office/drawing/2014/main" id="{CAC89BDE-CF36-BA09-C77C-0B8A713B5DEC}"/>
              </a:ext>
            </a:extLst>
          </p:cNvPr>
          <p:cNvSpPr txBox="1"/>
          <p:nvPr/>
        </p:nvSpPr>
        <p:spPr>
          <a:xfrm>
            <a:off x="2348469" y="3365448"/>
            <a:ext cx="10228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sng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sym typeface="Arial"/>
              </a:rPr>
              <a:t>Пружины</a:t>
            </a:r>
          </a:p>
        </p:txBody>
      </p:sp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DD8DEF25-E376-EC4A-F5B7-A3343F746DF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069" y="1072418"/>
            <a:ext cx="1611555" cy="1074370"/>
          </a:xfrm>
          <a:prstGeom prst="rect">
            <a:avLst/>
          </a:prstGeom>
        </p:spPr>
      </p:pic>
      <p:sp>
        <p:nvSpPr>
          <p:cNvPr id="79" name="TextBox 78">
            <a:extLst>
              <a:ext uri="{FF2B5EF4-FFF2-40B4-BE49-F238E27FC236}">
                <a16:creationId xmlns:a16="http://schemas.microsoft.com/office/drawing/2014/main" id="{B42DC1C7-E69E-28A3-D916-C7B363B88ED0}"/>
              </a:ext>
            </a:extLst>
          </p:cNvPr>
          <p:cNvSpPr txBox="1"/>
          <p:nvPr/>
        </p:nvSpPr>
        <p:spPr>
          <a:xfrm>
            <a:off x="2196327" y="2001928"/>
            <a:ext cx="14094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sng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sym typeface="Arial"/>
              </a:rPr>
              <a:t>Рама боковая</a:t>
            </a:r>
          </a:p>
        </p:txBody>
      </p:sp>
      <p:pic>
        <p:nvPicPr>
          <p:cNvPr id="81" name="Рисунок 80">
            <a:extLst>
              <a:ext uri="{FF2B5EF4-FFF2-40B4-BE49-F238E27FC236}">
                <a16:creationId xmlns:a16="http://schemas.microsoft.com/office/drawing/2014/main" id="{F8204576-8C60-A808-C29D-51C627BCA746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80" y="3554943"/>
            <a:ext cx="1791403" cy="1791403"/>
          </a:xfrm>
          <a:prstGeom prst="rect">
            <a:avLst/>
          </a:prstGeom>
        </p:spPr>
      </p:pic>
      <p:sp>
        <p:nvSpPr>
          <p:cNvPr id="82" name="TextBox 81">
            <a:extLst>
              <a:ext uri="{FF2B5EF4-FFF2-40B4-BE49-F238E27FC236}">
                <a16:creationId xmlns:a16="http://schemas.microsoft.com/office/drawing/2014/main" id="{E46C3C14-857D-C677-C1F2-2134F1112BC9}"/>
              </a:ext>
            </a:extLst>
          </p:cNvPr>
          <p:cNvSpPr txBox="1"/>
          <p:nvPr/>
        </p:nvSpPr>
        <p:spPr>
          <a:xfrm>
            <a:off x="383303" y="4745526"/>
            <a:ext cx="11139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sng" strike="noStrike" kern="0" cap="none" spc="0" normalizeH="0" baseline="0" noProof="0" dirty="0" err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sym typeface="Arial"/>
              </a:rPr>
              <a:t>Триангель</a:t>
            </a:r>
            <a:endParaRPr kumimoji="0" lang="ru-RU" sz="1400" b="1" i="0" u="sng" strike="noStrike" kern="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Arial" charset="0"/>
              <a:ea typeface="+mn-ea"/>
              <a:cs typeface="Arial" charset="0"/>
              <a:sym typeface="Arial"/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30037CF7-371E-A984-2298-80C927EB2A8D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272" y="3872693"/>
            <a:ext cx="1274598" cy="956798"/>
          </a:xfrm>
          <a:prstGeom prst="rect">
            <a:avLst/>
          </a:prstGeom>
        </p:spPr>
      </p:pic>
      <p:sp>
        <p:nvSpPr>
          <p:cNvPr id="85" name="TextBox 84">
            <a:extLst>
              <a:ext uri="{FF2B5EF4-FFF2-40B4-BE49-F238E27FC236}">
                <a16:creationId xmlns:a16="http://schemas.microsoft.com/office/drawing/2014/main" id="{B9E5D0E4-E2B7-E1CA-D419-806511C0FC3F}"/>
              </a:ext>
            </a:extLst>
          </p:cNvPr>
          <p:cNvSpPr txBox="1"/>
          <p:nvPr/>
        </p:nvSpPr>
        <p:spPr>
          <a:xfrm>
            <a:off x="1773155" y="4735398"/>
            <a:ext cx="15286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sng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sym typeface="Arial"/>
              </a:rPr>
              <a:t>Хомут тяговый</a:t>
            </a:r>
          </a:p>
        </p:txBody>
      </p:sp>
      <p:pic>
        <p:nvPicPr>
          <p:cNvPr id="87" name="Рисунок 86">
            <a:extLst>
              <a:ext uri="{FF2B5EF4-FFF2-40B4-BE49-F238E27FC236}">
                <a16:creationId xmlns:a16="http://schemas.microsoft.com/office/drawing/2014/main" id="{796DB873-E181-CBB5-2333-6C2F895FEE71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766" y="2222008"/>
            <a:ext cx="1458699" cy="1161595"/>
          </a:xfrm>
          <a:prstGeom prst="rect">
            <a:avLst/>
          </a:prstGeom>
        </p:spPr>
      </p:pic>
      <p:sp>
        <p:nvSpPr>
          <p:cNvPr id="88" name="TextBox 87">
            <a:extLst>
              <a:ext uri="{FF2B5EF4-FFF2-40B4-BE49-F238E27FC236}">
                <a16:creationId xmlns:a16="http://schemas.microsoft.com/office/drawing/2014/main" id="{56E0BD45-C6EE-0FAC-55B9-766310745BDA}"/>
              </a:ext>
            </a:extLst>
          </p:cNvPr>
          <p:cNvSpPr txBox="1"/>
          <p:nvPr/>
        </p:nvSpPr>
        <p:spPr>
          <a:xfrm>
            <a:off x="3415223" y="3378534"/>
            <a:ext cx="19897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sng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sym typeface="Arial"/>
              </a:rPr>
              <a:t>Цилиндр тормозной</a:t>
            </a:r>
          </a:p>
        </p:txBody>
      </p:sp>
      <p:sp>
        <p:nvSpPr>
          <p:cNvPr id="89" name="Знак ''плюс'' 88">
            <a:extLst>
              <a:ext uri="{FF2B5EF4-FFF2-40B4-BE49-F238E27FC236}">
                <a16:creationId xmlns:a16="http://schemas.microsoft.com/office/drawing/2014/main" id="{86875537-7242-38A2-690C-A9167CDDAA6A}"/>
              </a:ext>
            </a:extLst>
          </p:cNvPr>
          <p:cNvSpPr/>
          <p:nvPr/>
        </p:nvSpPr>
        <p:spPr>
          <a:xfrm>
            <a:off x="1556676" y="5856808"/>
            <a:ext cx="325138" cy="310896"/>
          </a:xfrm>
          <a:prstGeom prst="mathPlus">
            <a:avLst/>
          </a:prstGeom>
          <a:solidFill>
            <a:srgbClr val="CAF1F1"/>
          </a:solidFill>
          <a:ln>
            <a:solidFill>
              <a:srgbClr val="0060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+mn-ea"/>
              <a:cs typeface="Helvetica"/>
              <a:sym typeface="Arial"/>
            </a:endParaRPr>
          </a:p>
        </p:txBody>
      </p:sp>
      <p:pic>
        <p:nvPicPr>
          <p:cNvPr id="90" name="Рисунок 89">
            <a:extLst>
              <a:ext uri="{FF2B5EF4-FFF2-40B4-BE49-F238E27FC236}">
                <a16:creationId xmlns:a16="http://schemas.microsoft.com/office/drawing/2014/main" id="{8AA3A683-B0E3-FDE6-1353-C8F8B212EA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neDraw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8843" y="5859799"/>
            <a:ext cx="404011" cy="435907"/>
          </a:xfrm>
          <a:prstGeom prst="rect">
            <a:avLst/>
          </a:prstGeom>
        </p:spPr>
      </p:pic>
      <p:sp>
        <p:nvSpPr>
          <p:cNvPr id="91" name="TextBox 90">
            <a:extLst>
              <a:ext uri="{FF2B5EF4-FFF2-40B4-BE49-F238E27FC236}">
                <a16:creationId xmlns:a16="http://schemas.microsoft.com/office/drawing/2014/main" id="{500029B2-8B7F-9E01-0A30-3D7DF7168CA1}"/>
              </a:ext>
            </a:extLst>
          </p:cNvPr>
          <p:cNvSpPr txBox="1"/>
          <p:nvPr/>
        </p:nvSpPr>
        <p:spPr>
          <a:xfrm>
            <a:off x="1652676" y="6359630"/>
            <a:ext cx="1782859" cy="4173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1" u="none" strike="noStrike" kern="0" cap="none" spc="0" normalizeH="0" baseline="0" noProof="0" dirty="0">
                <a:ln>
                  <a:noFill/>
                </a:ln>
                <a:solidFill>
                  <a:srgbClr val="00609D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Mongolian Baiti" panose="03000500000000000000" pitchFamily="66" charset="0"/>
                <a:sym typeface="Arial"/>
              </a:rPr>
              <a:t>Электронный паспорт</a:t>
            </a:r>
          </a:p>
          <a:p>
            <a:pPr marL="0" marR="0" lvl="0" indent="0" algn="ctr" defTabSz="914400" rtl="0" eaLnBrk="1" fontAlgn="auto" latinLnBrk="0" hangingPunct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1" u="none" strike="noStrike" kern="0" cap="none" spc="0" normalizeH="0" baseline="0" noProof="0" dirty="0">
                <a:ln>
                  <a:noFill/>
                </a:ln>
                <a:solidFill>
                  <a:srgbClr val="00609D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Mongolian Baiti" panose="03000500000000000000" pitchFamily="66" charset="0"/>
                <a:sym typeface="Arial"/>
              </a:rPr>
              <a:t>авторежима</a:t>
            </a:r>
          </a:p>
        </p:txBody>
      </p:sp>
      <p:sp>
        <p:nvSpPr>
          <p:cNvPr id="94" name="Знак ''плюс'' 93">
            <a:extLst>
              <a:ext uri="{FF2B5EF4-FFF2-40B4-BE49-F238E27FC236}">
                <a16:creationId xmlns:a16="http://schemas.microsoft.com/office/drawing/2014/main" id="{7DA85A30-ABC7-E0F6-7101-534497BB7E5A}"/>
              </a:ext>
            </a:extLst>
          </p:cNvPr>
          <p:cNvSpPr/>
          <p:nvPr/>
        </p:nvSpPr>
        <p:spPr>
          <a:xfrm>
            <a:off x="3289436" y="5870852"/>
            <a:ext cx="325138" cy="310896"/>
          </a:xfrm>
          <a:prstGeom prst="mathPlus">
            <a:avLst/>
          </a:prstGeom>
          <a:solidFill>
            <a:srgbClr val="CAF1F1"/>
          </a:solidFill>
          <a:ln>
            <a:solidFill>
              <a:srgbClr val="0060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+mn-ea"/>
              <a:cs typeface="Helvetica"/>
              <a:sym typeface="Arial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385D63DF-DDE3-9913-ACB4-554359DE4CF3}"/>
              </a:ext>
            </a:extLst>
          </p:cNvPr>
          <p:cNvSpPr txBox="1"/>
          <p:nvPr/>
        </p:nvSpPr>
        <p:spPr>
          <a:xfrm>
            <a:off x="3342680" y="5283742"/>
            <a:ext cx="1938351" cy="4173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1" u="none" strike="noStrike" kern="0" cap="none" spc="0" normalizeH="0" baseline="0" noProof="0" dirty="0">
                <a:ln>
                  <a:noFill/>
                </a:ln>
                <a:solidFill>
                  <a:srgbClr val="00609D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Mongolian Baiti" panose="03000500000000000000" pitchFamily="66" charset="0"/>
                <a:sym typeface="Arial"/>
              </a:rPr>
              <a:t>Электронный паспорт</a:t>
            </a:r>
          </a:p>
          <a:p>
            <a:pPr marL="0" marR="0" lvl="0" indent="0" algn="ctr" defTabSz="914400" rtl="0" eaLnBrk="1" fontAlgn="auto" latinLnBrk="0" hangingPunct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1" u="none" strike="noStrike" kern="0" cap="none" spc="0" normalizeH="0" baseline="0" noProof="0" dirty="0">
                <a:ln>
                  <a:noFill/>
                </a:ln>
                <a:solidFill>
                  <a:srgbClr val="00609D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Mongolian Baiti" panose="03000500000000000000" pitchFamily="66" charset="0"/>
                <a:sym typeface="Arial"/>
              </a:rPr>
              <a:t>воздухораспределителя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A92CF204-1978-9F83-12B5-FC5911479DBC}"/>
              </a:ext>
            </a:extLst>
          </p:cNvPr>
          <p:cNvSpPr txBox="1"/>
          <p:nvPr/>
        </p:nvSpPr>
        <p:spPr>
          <a:xfrm>
            <a:off x="8596969" y="6358088"/>
            <a:ext cx="1878913" cy="417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1" u="none" strike="noStrike" kern="0" cap="none" spc="0" normalizeH="0" baseline="0" noProof="0" dirty="0">
                <a:ln>
                  <a:noFill/>
                </a:ln>
                <a:solidFill>
                  <a:srgbClr val="00609D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Mongolian Baiti" panose="03000500000000000000" pitchFamily="66" charset="0"/>
                <a:sym typeface="Arial"/>
              </a:rPr>
              <a:t>Электронный паспорт</a:t>
            </a:r>
          </a:p>
          <a:p>
            <a:pPr marL="0" marR="0" lvl="0" indent="0" algn="ctr" defTabSz="914400" rtl="0" eaLnBrk="1" fontAlgn="auto" latinLnBrk="0" hangingPunct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1" u="none" strike="noStrike" kern="0" cap="none" spc="0" normalizeH="0" baseline="0" noProof="0" dirty="0">
                <a:ln>
                  <a:noFill/>
                </a:ln>
                <a:solidFill>
                  <a:srgbClr val="00609D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Mongolian Baiti" panose="03000500000000000000" pitchFamily="66" charset="0"/>
                <a:sym typeface="Arial"/>
              </a:rPr>
              <a:t>пружины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5DB56B0F-6C3C-7BB2-CE17-6C5CB5CBF565}"/>
              </a:ext>
            </a:extLst>
          </p:cNvPr>
          <p:cNvSpPr txBox="1"/>
          <p:nvPr/>
        </p:nvSpPr>
        <p:spPr>
          <a:xfrm>
            <a:off x="5150810" y="5283473"/>
            <a:ext cx="1782859" cy="4173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1" u="none" strike="noStrike" kern="0" cap="none" spc="0" normalizeH="0" baseline="0" noProof="0" dirty="0">
                <a:ln>
                  <a:noFill/>
                </a:ln>
                <a:solidFill>
                  <a:srgbClr val="00609D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Mongolian Baiti" panose="03000500000000000000" pitchFamily="66" charset="0"/>
                <a:sym typeface="Arial"/>
              </a:rPr>
              <a:t>Электронный паспорт</a:t>
            </a:r>
          </a:p>
          <a:p>
            <a:pPr marL="0" marR="0" lvl="0" indent="0" algn="ctr" defTabSz="914400" rtl="0" eaLnBrk="1" fontAlgn="auto" latinLnBrk="0" hangingPunct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1" u="none" strike="noStrike" kern="0" cap="none" spc="0" normalizeH="0" baseline="0" noProof="0" dirty="0">
                <a:ln>
                  <a:noFill/>
                </a:ln>
                <a:solidFill>
                  <a:srgbClr val="00609D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Mongolian Baiti" panose="03000500000000000000" pitchFamily="66" charset="0"/>
                <a:sym typeface="Arial"/>
              </a:rPr>
              <a:t>автосцепки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516C39AA-8C42-785D-FFB2-F7EE50212897}"/>
              </a:ext>
            </a:extLst>
          </p:cNvPr>
          <p:cNvSpPr txBox="1"/>
          <p:nvPr/>
        </p:nvSpPr>
        <p:spPr>
          <a:xfrm>
            <a:off x="5112516" y="6369436"/>
            <a:ext cx="2042546" cy="4173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1" u="none" strike="noStrike" kern="0" cap="none" spc="0" normalizeH="0" baseline="0" noProof="0" dirty="0">
                <a:ln>
                  <a:noFill/>
                </a:ln>
                <a:solidFill>
                  <a:srgbClr val="00609D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Mongolian Baiti" panose="03000500000000000000" pitchFamily="66" charset="0"/>
                <a:sym typeface="Arial"/>
              </a:rPr>
              <a:t>Электронный паспорт</a:t>
            </a:r>
          </a:p>
          <a:p>
            <a:pPr marL="0" marR="0" lvl="0" indent="0" algn="ctr" defTabSz="914400" rtl="0" eaLnBrk="1" fontAlgn="auto" latinLnBrk="0" hangingPunct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1" u="none" strike="noStrike" kern="0" cap="none" spc="0" normalizeH="0" baseline="0" noProof="0" dirty="0">
                <a:ln>
                  <a:noFill/>
                </a:ln>
                <a:solidFill>
                  <a:srgbClr val="00609D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Mongolian Baiti" panose="03000500000000000000" pitchFamily="66" charset="0"/>
                <a:sym typeface="Arial"/>
              </a:rPr>
              <a:t>аппарата поглощающего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96CAB84C-3F30-7736-2471-17ACDAB238A2}"/>
              </a:ext>
            </a:extLst>
          </p:cNvPr>
          <p:cNvSpPr txBox="1"/>
          <p:nvPr/>
        </p:nvSpPr>
        <p:spPr>
          <a:xfrm>
            <a:off x="6814110" y="5287794"/>
            <a:ext cx="1782859" cy="4173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1" u="none" strike="noStrike" kern="0" cap="none" spc="0" normalizeH="0" baseline="0" noProof="0" dirty="0">
                <a:ln>
                  <a:noFill/>
                </a:ln>
                <a:solidFill>
                  <a:srgbClr val="00609D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Mongolian Baiti" panose="03000500000000000000" pitchFamily="66" charset="0"/>
                <a:sym typeface="Arial"/>
              </a:rPr>
              <a:t>Электронный паспорт</a:t>
            </a:r>
          </a:p>
          <a:p>
            <a:pPr marL="0" marR="0" lvl="0" indent="0" algn="ctr" defTabSz="914400" rtl="0" eaLnBrk="1" fontAlgn="auto" latinLnBrk="0" hangingPunct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1" u="none" strike="noStrike" kern="0" cap="none" spc="0" normalizeH="0" baseline="0" noProof="0" dirty="0" err="1">
                <a:ln>
                  <a:noFill/>
                </a:ln>
                <a:solidFill>
                  <a:srgbClr val="00609D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Mongolian Baiti" panose="03000500000000000000" pitchFamily="66" charset="0"/>
                <a:sym typeface="Arial"/>
              </a:rPr>
              <a:t>триангеля</a:t>
            </a:r>
            <a:endParaRPr kumimoji="0" lang="ru-RU" sz="1050" b="0" i="1" u="none" strike="noStrike" kern="0" cap="none" spc="0" normalizeH="0" baseline="0" noProof="0" dirty="0">
              <a:ln>
                <a:noFill/>
              </a:ln>
              <a:solidFill>
                <a:srgbClr val="00609D"/>
              </a:solidFill>
              <a:effectLst/>
              <a:uLnTx/>
              <a:uFillTx/>
              <a:latin typeface="Montserrat" panose="00000500000000000000" pitchFamily="2" charset="-52"/>
              <a:ea typeface="+mn-ea"/>
              <a:cs typeface="Mongolian Baiti" panose="03000500000000000000" pitchFamily="66" charset="0"/>
              <a:sym typeface="Arial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B7A203E4-0BE7-7E71-9ACC-E7F0B48A5D94}"/>
              </a:ext>
            </a:extLst>
          </p:cNvPr>
          <p:cNvSpPr txBox="1"/>
          <p:nvPr/>
        </p:nvSpPr>
        <p:spPr>
          <a:xfrm>
            <a:off x="6967293" y="6358088"/>
            <a:ext cx="1782859" cy="4173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1" u="none" strike="noStrike" kern="0" cap="none" spc="0" normalizeH="0" baseline="0" noProof="0" dirty="0">
                <a:ln>
                  <a:noFill/>
                </a:ln>
                <a:solidFill>
                  <a:srgbClr val="00609D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Mongolian Baiti" panose="03000500000000000000" pitchFamily="66" charset="0"/>
                <a:sym typeface="Arial"/>
              </a:rPr>
              <a:t>Электронный паспорт</a:t>
            </a:r>
          </a:p>
          <a:p>
            <a:pPr marL="0" marR="0" lvl="0" indent="0" algn="ctr" defTabSz="914400" rtl="0" eaLnBrk="1" fontAlgn="auto" latinLnBrk="0" hangingPunct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1" u="none" strike="noStrike" kern="0" cap="none" spc="0" normalizeH="0" baseline="0" noProof="0" dirty="0">
                <a:ln>
                  <a:noFill/>
                </a:ln>
                <a:solidFill>
                  <a:srgbClr val="00609D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Mongolian Baiti" panose="03000500000000000000" pitchFamily="66" charset="0"/>
                <a:sym typeface="Arial"/>
              </a:rPr>
              <a:t>хомута тягового</a:t>
            </a:r>
          </a:p>
        </p:txBody>
      </p:sp>
      <p:pic>
        <p:nvPicPr>
          <p:cNvPr id="101" name="Рисунок 100">
            <a:extLst>
              <a:ext uri="{FF2B5EF4-FFF2-40B4-BE49-F238E27FC236}">
                <a16:creationId xmlns:a16="http://schemas.microsoft.com/office/drawing/2014/main" id="{69657340-A263-6414-D0D4-E29EF5ABD8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neDraw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73912" y="5758291"/>
            <a:ext cx="404011" cy="435907"/>
          </a:xfrm>
          <a:prstGeom prst="rect">
            <a:avLst/>
          </a:prstGeom>
        </p:spPr>
      </p:pic>
      <p:pic>
        <p:nvPicPr>
          <p:cNvPr id="102" name="Рисунок 101">
            <a:extLst>
              <a:ext uri="{FF2B5EF4-FFF2-40B4-BE49-F238E27FC236}">
                <a16:creationId xmlns:a16="http://schemas.microsoft.com/office/drawing/2014/main" id="{B8490148-0BB3-D4BD-6689-6B66ECBD71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neDraw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86192" y="5870524"/>
            <a:ext cx="404011" cy="435907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id="{063BB69E-AEFB-72BF-7358-F8D16E43D3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neDraw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81629" y="5769786"/>
            <a:ext cx="404011" cy="435907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:a16="http://schemas.microsoft.com/office/drawing/2014/main" id="{592071E9-3733-8617-4F16-1337527CD6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neDraw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93909" y="5882019"/>
            <a:ext cx="404011" cy="435907"/>
          </a:xfrm>
          <a:prstGeom prst="rect">
            <a:avLst/>
          </a:prstGeom>
        </p:spPr>
      </p:pic>
      <p:sp>
        <p:nvSpPr>
          <p:cNvPr id="105" name="Знак ''плюс'' 104">
            <a:extLst>
              <a:ext uri="{FF2B5EF4-FFF2-40B4-BE49-F238E27FC236}">
                <a16:creationId xmlns:a16="http://schemas.microsoft.com/office/drawing/2014/main" id="{59CD9DB2-038F-C54A-42FE-E77EEC09404B}"/>
              </a:ext>
            </a:extLst>
          </p:cNvPr>
          <p:cNvSpPr/>
          <p:nvPr/>
        </p:nvSpPr>
        <p:spPr>
          <a:xfrm>
            <a:off x="5100886" y="5870852"/>
            <a:ext cx="325138" cy="310896"/>
          </a:xfrm>
          <a:prstGeom prst="mathPlus">
            <a:avLst/>
          </a:prstGeom>
          <a:solidFill>
            <a:srgbClr val="CAF1F1"/>
          </a:solidFill>
          <a:ln>
            <a:solidFill>
              <a:srgbClr val="0060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+mn-ea"/>
              <a:cs typeface="Helvetica"/>
              <a:sym typeface="Arial"/>
            </a:endParaRPr>
          </a:p>
        </p:txBody>
      </p:sp>
      <p:pic>
        <p:nvPicPr>
          <p:cNvPr id="106" name="Рисунок 105">
            <a:extLst>
              <a:ext uri="{FF2B5EF4-FFF2-40B4-BE49-F238E27FC236}">
                <a16:creationId xmlns:a16="http://schemas.microsoft.com/office/drawing/2014/main" id="{C17E7799-0309-9B36-D7A4-981EBC3611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neDraw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26245" y="5744575"/>
            <a:ext cx="404011" cy="435907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:a16="http://schemas.microsoft.com/office/drawing/2014/main" id="{87DBBE9A-BF46-660E-0938-6428F2A990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neDraw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38525" y="5856808"/>
            <a:ext cx="404011" cy="435907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id="{A4B2BBD0-8F51-22F3-B0E7-309A6CD1CA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neDraw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45741" y="5769786"/>
            <a:ext cx="404011" cy="435907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:a16="http://schemas.microsoft.com/office/drawing/2014/main" id="{0585BF06-6C22-CB37-BADA-7F288C0061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neDraw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58021" y="5882019"/>
            <a:ext cx="404011" cy="435907"/>
          </a:xfrm>
          <a:prstGeom prst="rect">
            <a:avLst/>
          </a:prstGeom>
        </p:spPr>
      </p:pic>
      <p:pic>
        <p:nvPicPr>
          <p:cNvPr id="110" name="Рисунок 109">
            <a:extLst>
              <a:ext uri="{FF2B5EF4-FFF2-40B4-BE49-F238E27FC236}">
                <a16:creationId xmlns:a16="http://schemas.microsoft.com/office/drawing/2014/main" id="{837D9FC6-BB57-A76C-203E-36C02A339A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neDraw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72974" y="5794302"/>
            <a:ext cx="404011" cy="435907"/>
          </a:xfrm>
          <a:prstGeom prst="rect">
            <a:avLst/>
          </a:prstGeom>
        </p:spPr>
      </p:pic>
      <p:sp>
        <p:nvSpPr>
          <p:cNvPr id="111" name="Равно 110">
            <a:extLst>
              <a:ext uri="{FF2B5EF4-FFF2-40B4-BE49-F238E27FC236}">
                <a16:creationId xmlns:a16="http://schemas.microsoft.com/office/drawing/2014/main" id="{5F7A990C-803D-CD18-1650-D3A7C540BE92}"/>
              </a:ext>
            </a:extLst>
          </p:cNvPr>
          <p:cNvSpPr/>
          <p:nvPr/>
        </p:nvSpPr>
        <p:spPr>
          <a:xfrm>
            <a:off x="10083622" y="5859799"/>
            <a:ext cx="404011" cy="325285"/>
          </a:xfrm>
          <a:prstGeom prst="mathEqual">
            <a:avLst/>
          </a:prstGeom>
          <a:solidFill>
            <a:srgbClr val="CAF1F1"/>
          </a:solidFill>
          <a:ln w="19050">
            <a:solidFill>
              <a:srgbClr val="0060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ea typeface="+mn-ea"/>
              <a:cs typeface="Helvetica"/>
              <a:sym typeface="Arial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87E220CE-3E87-485A-9202-7A4B1CA4C7C8}"/>
              </a:ext>
            </a:extLst>
          </p:cNvPr>
          <p:cNvSpPr txBox="1"/>
          <p:nvPr/>
        </p:nvSpPr>
        <p:spPr>
          <a:xfrm>
            <a:off x="8477410" y="5283742"/>
            <a:ext cx="1782859" cy="4173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1" u="none" strike="noStrike" kern="0" cap="none" spc="0" normalizeH="0" baseline="0" noProof="0" dirty="0">
                <a:ln>
                  <a:noFill/>
                </a:ln>
                <a:solidFill>
                  <a:srgbClr val="00609D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Mongolian Baiti" panose="03000500000000000000" pitchFamily="66" charset="0"/>
                <a:sym typeface="Arial"/>
              </a:rPr>
              <a:t>Электронный паспорт</a:t>
            </a:r>
          </a:p>
          <a:p>
            <a:pPr marL="0" marR="0" lvl="0" indent="0" algn="ctr" defTabSz="914400" rtl="0" eaLnBrk="1" fontAlgn="auto" latinLnBrk="0" hangingPunct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1" u="none" strike="noStrike" kern="0" cap="none" spc="0" normalizeH="0" baseline="0" noProof="0" dirty="0">
                <a:ln>
                  <a:noFill/>
                </a:ln>
                <a:solidFill>
                  <a:srgbClr val="00609D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Mongolian Baiti" panose="03000500000000000000" pitchFamily="66" charset="0"/>
                <a:sym typeface="Arial"/>
              </a:rPr>
              <a:t>колесной пары</a:t>
            </a:r>
          </a:p>
        </p:txBody>
      </p:sp>
      <p:pic>
        <p:nvPicPr>
          <p:cNvPr id="74" name="Рисунок 73">
            <a:extLst>
              <a:ext uri="{FF2B5EF4-FFF2-40B4-BE49-F238E27FC236}">
                <a16:creationId xmlns:a16="http://schemas.microsoft.com/office/drawing/2014/main" id="{7DB6463A-5B19-4B2C-8995-D5EEC2B5D296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7149" flipH="1">
            <a:off x="3513845" y="3939996"/>
            <a:ext cx="914862" cy="361821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4D38B094-9539-467A-9179-4323FB228544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0288">
            <a:off x="4443164" y="4661413"/>
            <a:ext cx="862886" cy="191420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id="{3C2DF948-DF39-45CA-8E8F-520BC0FCEC09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3551">
            <a:off x="4597713" y="3873770"/>
            <a:ext cx="589766" cy="764866"/>
          </a:xfrm>
          <a:prstGeom prst="rect">
            <a:avLst/>
          </a:prstGeom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7E1D34D0-C84A-4674-A36C-474BCE7A918B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626" y="4387663"/>
            <a:ext cx="945596" cy="537971"/>
          </a:xfrm>
          <a:prstGeom prst="rect">
            <a:avLst/>
          </a:prstGeom>
        </p:spPr>
      </p:pic>
      <p:pic>
        <p:nvPicPr>
          <p:cNvPr id="86" name="Рисунок 85">
            <a:extLst>
              <a:ext uri="{FF2B5EF4-FFF2-40B4-BE49-F238E27FC236}">
                <a16:creationId xmlns:a16="http://schemas.microsoft.com/office/drawing/2014/main" id="{642A7BEE-90C8-4C56-9B11-721D19C9BD09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528" y="3784983"/>
            <a:ext cx="1708260" cy="996730"/>
          </a:xfrm>
          <a:prstGeom prst="rect">
            <a:avLst/>
          </a:prstGeom>
        </p:spPr>
      </p:pic>
      <p:sp>
        <p:nvSpPr>
          <p:cNvPr id="92" name="Знак ''плюс'' 91">
            <a:extLst>
              <a:ext uri="{FF2B5EF4-FFF2-40B4-BE49-F238E27FC236}">
                <a16:creationId xmlns:a16="http://schemas.microsoft.com/office/drawing/2014/main" id="{4E2438D9-FA78-411F-803F-FE9E0890BFD2}"/>
              </a:ext>
            </a:extLst>
          </p:cNvPr>
          <p:cNvSpPr/>
          <p:nvPr/>
        </p:nvSpPr>
        <p:spPr>
          <a:xfrm>
            <a:off x="5426024" y="4262727"/>
            <a:ext cx="325138" cy="310896"/>
          </a:xfrm>
          <a:prstGeom prst="mathPlus">
            <a:avLst/>
          </a:prstGeom>
          <a:solidFill>
            <a:srgbClr val="CAF1F1"/>
          </a:solidFill>
          <a:ln>
            <a:solidFill>
              <a:srgbClr val="0060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+mn-ea"/>
              <a:cs typeface="Helvetica"/>
              <a:sym typeface="Arial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7B6D8839-7FF8-484D-833A-EBE71AFCBB82}"/>
              </a:ext>
            </a:extLst>
          </p:cNvPr>
          <p:cNvSpPr txBox="1"/>
          <p:nvPr/>
        </p:nvSpPr>
        <p:spPr>
          <a:xfrm>
            <a:off x="5949331" y="4712859"/>
            <a:ext cx="14850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sng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sym typeface="Arial"/>
              </a:rPr>
              <a:t>Колесная пара</a:t>
            </a:r>
          </a:p>
        </p:txBody>
      </p:sp>
      <p:pic>
        <p:nvPicPr>
          <p:cNvPr id="115" name="элемент2-07.png" descr="элемент2-07.png">
            <a:extLst>
              <a:ext uri="{FF2B5EF4-FFF2-40B4-BE49-F238E27FC236}">
                <a16:creationId xmlns:a16="http://schemas.microsoft.com/office/drawing/2014/main" id="{0356DBEA-52ED-F9D8-10D0-0A17ABE0C0B0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-1526737" y="389415"/>
            <a:ext cx="2313380" cy="408941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Номер слайда">
            <a:extLst>
              <a:ext uri="{FF2B5EF4-FFF2-40B4-BE49-F238E27FC236}">
                <a16:creationId xmlns:a16="http://schemas.microsoft.com/office/drawing/2014/main" id="{4AB0F14A-C335-5EE4-184A-5207E35FB9FD}"/>
              </a:ext>
            </a:extLst>
          </p:cNvPr>
          <p:cNvSpPr txBox="1">
            <a:spLocks/>
          </p:cNvSpPr>
          <p:nvPr/>
        </p:nvSpPr>
        <p:spPr>
          <a:xfrm>
            <a:off x="11849101" y="6565515"/>
            <a:ext cx="454660" cy="3200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609D"/>
                </a:solidFill>
                <a:effectLst/>
                <a:uFillTx/>
                <a:latin typeface="Montserrat Regular"/>
                <a:ea typeface="Montserrat Regular"/>
                <a:cs typeface="Montserrat Regular"/>
                <a:sym typeface="Montserrat Regular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ru-RU" sz="1400" b="0" i="0" u="none" strike="noStrike" kern="0" cap="none" spc="0" normalizeH="0" baseline="0" noProof="0" smtClean="0">
                <a:ln>
                  <a:noFill/>
                </a:ln>
                <a:solidFill>
                  <a:srgbClr val="00609D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ontserrat Regular"/>
              </a:rPr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rgbClr val="00609D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Montserrat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8672674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6">
            <a:extLst>
              <a:ext uri="{FF2B5EF4-FFF2-40B4-BE49-F238E27FC236}">
                <a16:creationId xmlns:a16="http://schemas.microsoft.com/office/drawing/2014/main" id="{C305A780-AB3B-44A7-A307-84C1216112CA}"/>
              </a:ext>
            </a:extLst>
          </p:cNvPr>
          <p:cNvSpPr txBox="1">
            <a:spLocks/>
          </p:cNvSpPr>
          <p:nvPr/>
        </p:nvSpPr>
        <p:spPr>
          <a:xfrm>
            <a:off x="720237" y="444463"/>
            <a:ext cx="9788584" cy="446302"/>
          </a:xfrm>
          <a:prstGeom prst="rect">
            <a:avLst/>
          </a:prstGeom>
        </p:spPr>
        <p:txBody>
          <a:bodyPr/>
          <a:lstStyle>
            <a:lvl1pPr marL="342903" marR="0" indent="-342903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2100" b="1" i="0" u="none" strike="noStrike" cap="none" spc="0" baseline="0">
                <a:ln>
                  <a:noFill/>
                </a:ln>
                <a:solidFill>
                  <a:srgbClr val="00609D"/>
                </a:solidFill>
                <a:uFillTx/>
                <a:latin typeface="Montserrat" pitchFamily="2" charset="0"/>
                <a:ea typeface="Arial"/>
                <a:cs typeface="Arial"/>
                <a:sym typeface="Arial"/>
              </a:defRPr>
            </a:lvl1pPr>
            <a:lvl2pPr marL="783780" marR="0" indent="-326574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219216" marR="0" indent="-304805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737383" marR="0" indent="-365766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194589" marR="0" indent="-365766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651794" marR="0" indent="-365766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109000" marR="0" indent="-365766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566206" marR="0" indent="-365766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023411" marR="0" indent="-365766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3" marR="0" lvl="0" indent="-342903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ru-RU" sz="1600" b="1" i="1" u="none" strike="noStrike" kern="0" cap="none" spc="0" normalizeH="0" baseline="0" noProof="0" dirty="0">
                <a:ln>
                  <a:noFill/>
                </a:ln>
                <a:solidFill>
                  <a:srgbClr val="00609D"/>
                </a:solidFill>
                <a:effectLst/>
                <a:uLnTx/>
                <a:uFillTx/>
                <a:latin typeface="Montserrat" pitchFamily="2" charset="0"/>
                <a:cs typeface="Arial"/>
                <a:sym typeface="Arial"/>
              </a:rPr>
              <a:t>Поисковая система</a:t>
            </a:r>
          </a:p>
        </p:txBody>
      </p:sp>
      <p:sp>
        <p:nvSpPr>
          <p:cNvPr id="6" name="Номер слайда">
            <a:extLst>
              <a:ext uri="{FF2B5EF4-FFF2-40B4-BE49-F238E27FC236}">
                <a16:creationId xmlns:a16="http://schemas.microsoft.com/office/drawing/2014/main" id="{C753FF36-0B0D-FBE2-E12C-5ED6968F7665}"/>
              </a:ext>
            </a:extLst>
          </p:cNvPr>
          <p:cNvSpPr txBox="1">
            <a:spLocks/>
          </p:cNvSpPr>
          <p:nvPr/>
        </p:nvSpPr>
        <p:spPr>
          <a:xfrm>
            <a:off x="11949455" y="6565515"/>
            <a:ext cx="354305" cy="3200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609D"/>
                </a:solidFill>
                <a:effectLst/>
                <a:uFillTx/>
                <a:latin typeface="Montserrat Regular"/>
                <a:ea typeface="Montserrat Regular"/>
                <a:cs typeface="Montserrat Regular"/>
                <a:sym typeface="Montserrat Regular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ru-RU" sz="1400" b="0" i="0" u="none" strike="noStrike" kern="0" cap="none" spc="0" normalizeH="0" baseline="0" noProof="0" smtClean="0">
                <a:ln>
                  <a:noFill/>
                </a:ln>
                <a:solidFill>
                  <a:srgbClr val="00609D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ontserrat Regular"/>
              </a:rPr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rgbClr val="00609D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Montserrat Regular"/>
            </a:endParaRPr>
          </a:p>
        </p:txBody>
      </p:sp>
      <p:sp>
        <p:nvSpPr>
          <p:cNvPr id="7" name="Линия">
            <a:extLst>
              <a:ext uri="{FF2B5EF4-FFF2-40B4-BE49-F238E27FC236}">
                <a16:creationId xmlns:a16="http://schemas.microsoft.com/office/drawing/2014/main" id="{435DF72C-BF5A-0244-9155-17C6E8B2EE7E}"/>
              </a:ext>
            </a:extLst>
          </p:cNvPr>
          <p:cNvSpPr/>
          <p:nvPr/>
        </p:nvSpPr>
        <p:spPr>
          <a:xfrm>
            <a:off x="164392" y="820124"/>
            <a:ext cx="11307371" cy="0"/>
          </a:xfrm>
          <a:prstGeom prst="line">
            <a:avLst/>
          </a:prstGeom>
          <a:ln w="25400">
            <a:solidFill>
              <a:srgbClr val="66BFE7"/>
            </a:solidFill>
          </a:ln>
        </p:spPr>
        <p:txBody>
          <a:bodyPr lIns="45719" rIns="45719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0E3D491-583C-4B52-90B2-3035E4022D94}"/>
              </a:ext>
            </a:extLst>
          </p:cNvPr>
          <p:cNvSpPr txBox="1"/>
          <p:nvPr/>
        </p:nvSpPr>
        <p:spPr>
          <a:xfrm>
            <a:off x="347834" y="1024902"/>
            <a:ext cx="11530130" cy="40303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630555" algn="just" defTabSz="914400" rtl="0" eaLnBrk="1" fontAlgn="auto" latinLnBrk="0" hangingPunc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1" u="none" strike="noStrike" kern="0" cap="none" spc="0" normalizeH="0" baseline="0" noProof="0" dirty="0">
                <a:ln>
                  <a:noFill/>
                </a:ln>
                <a:solidFill>
                  <a:srgbClr val="2E74B5"/>
                </a:solidFill>
                <a:effectLst/>
                <a:uLnTx/>
                <a:uFillTx/>
                <a:latin typeface="Montserrat" panose="00000500000000000000" pitchFamily="2" charset="-52"/>
                <a:ea typeface="Calibri" panose="020F0502020204030204" pitchFamily="34" charset="0"/>
                <a:cs typeface="Arial"/>
                <a:sym typeface="Arial"/>
              </a:rPr>
              <a:t>В настоящее время, в рамках реализации проекта АС «Электронный инспектор» запущена в эксплуатацию для проведения опытного тестирования поисковая системы АС ЭИ. Данная система позволяет пользователям в онлайн режиме провести проверку факта изготовления и приемки основных узлов и деталей грузовых вагонов в электронной базе АС «Электронный инспектор». 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Arial"/>
              <a:sym typeface="Arial"/>
            </a:endParaRPr>
          </a:p>
          <a:p>
            <a:pPr marL="0" marR="0" lvl="0" indent="630555" algn="just" defTabSz="914400" rtl="0" eaLnBrk="1" fontAlgn="auto" latinLnBrk="0" hangingPunc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1" u="none" strike="noStrike" kern="0" cap="none" spc="0" normalizeH="0" baseline="0" noProof="0" dirty="0">
                <a:ln>
                  <a:noFill/>
                </a:ln>
                <a:solidFill>
                  <a:srgbClr val="2E74B5"/>
                </a:solidFill>
                <a:effectLst/>
                <a:uLnTx/>
                <a:uFillTx/>
                <a:latin typeface="Montserrat" panose="00000500000000000000" pitchFamily="2" charset="-52"/>
                <a:ea typeface="Calibri" panose="020F0502020204030204" pitchFamily="34" charset="0"/>
                <a:cs typeface="Arial"/>
                <a:sym typeface="Arial"/>
              </a:rPr>
              <a:t>Обеспечивает возможность проверки подлинности факта изготовления, а также получить доступ к электронному паспорту на узлы и детали грузовых вагонов без непосредственного обращения на завод изготовитель. 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Arial"/>
              <a:sym typeface="Arial"/>
            </a:endParaRPr>
          </a:p>
          <a:p>
            <a:pPr marL="0" marR="0" lvl="0" indent="630555" algn="just" defTabSz="914400" rtl="0" eaLnBrk="1" fontAlgn="auto" latinLnBrk="0" hangingPunc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1" u="none" strike="noStrike" kern="0" cap="none" spc="0" normalizeH="0" baseline="0" noProof="0" dirty="0">
                <a:ln>
                  <a:noFill/>
                </a:ln>
                <a:solidFill>
                  <a:srgbClr val="2E74B5"/>
                </a:solidFill>
                <a:effectLst/>
                <a:uLnTx/>
                <a:uFillTx/>
                <a:latin typeface="Montserrat" panose="00000500000000000000" pitchFamily="2" charset="-52"/>
                <a:ea typeface="Calibri" panose="020F0502020204030204" pitchFamily="34" charset="0"/>
                <a:cs typeface="Arial"/>
                <a:sym typeface="Arial"/>
              </a:rPr>
              <a:t>По результатам опытного тестирования поисковая система будет дополнена функциональной возможностью выгрузки официального сообщения поисковой системы с информацией о фактическом статусе детали в системе.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Arial"/>
              <a:sym typeface="Arial"/>
            </a:endParaRPr>
          </a:p>
          <a:p>
            <a:pPr marL="0" marR="0" lvl="0" indent="630555" algn="just" defTabSz="914400" rtl="0" eaLnBrk="1" fontAlgn="auto" latinLnBrk="0" hangingPunc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1" u="none" strike="noStrike" kern="0" cap="none" spc="0" normalizeH="0" baseline="0" noProof="0" dirty="0">
                <a:ln>
                  <a:noFill/>
                </a:ln>
                <a:solidFill>
                  <a:srgbClr val="2E74B5"/>
                </a:solidFill>
                <a:effectLst/>
                <a:uLnTx/>
                <a:uFillTx/>
                <a:latin typeface="Montserrat" panose="00000500000000000000" pitchFamily="2" charset="-52"/>
                <a:ea typeface="Calibri" panose="020F0502020204030204" pitchFamily="34" charset="0"/>
                <a:cs typeface="Arial"/>
                <a:sym typeface="Arial"/>
              </a:rPr>
              <a:t>Получить доступ к поисковой системе и ознакомиться с её возможностями можно заполнив соответствующую форму, которая организациям на основании заявки в службу поддержки проекта support@icpvk.ru или обращения, направленного через сервис </a:t>
            </a:r>
            <a:r>
              <a:rPr kumimoji="0" lang="ru-RU" sz="1600" b="0" i="1" u="none" strike="noStrike" kern="0" cap="none" spc="0" normalizeH="0" baseline="0" noProof="0" dirty="0" err="1">
                <a:ln>
                  <a:noFill/>
                </a:ln>
                <a:solidFill>
                  <a:srgbClr val="2E74B5"/>
                </a:solidFill>
                <a:effectLst/>
                <a:uLnTx/>
                <a:uFillTx/>
                <a:latin typeface="Montserrat" panose="00000500000000000000" pitchFamily="2" charset="-52"/>
                <a:ea typeface="Calibri" panose="020F0502020204030204" pitchFamily="34" charset="0"/>
                <a:cs typeface="Arial"/>
                <a:sym typeface="Arial"/>
              </a:rPr>
              <a:t>Yandex</a:t>
            </a:r>
            <a:r>
              <a:rPr kumimoji="0" lang="ru-RU" sz="1600" b="0" i="1" u="none" strike="noStrike" kern="0" cap="none" spc="0" normalizeH="0" baseline="0" noProof="0" dirty="0">
                <a:ln>
                  <a:noFill/>
                </a:ln>
                <a:solidFill>
                  <a:srgbClr val="2E74B5"/>
                </a:solidFill>
                <a:effectLst/>
                <a:uLnTx/>
                <a:uFillTx/>
                <a:latin typeface="Montserrat" panose="00000500000000000000" pitchFamily="2" charset="-52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ru-RU" sz="1600" b="0" i="1" u="none" strike="noStrike" kern="0" cap="none" spc="0" normalizeH="0" baseline="0" noProof="0" dirty="0" err="1">
                <a:ln>
                  <a:noFill/>
                </a:ln>
                <a:solidFill>
                  <a:srgbClr val="2E74B5"/>
                </a:solidFill>
                <a:effectLst/>
                <a:uLnTx/>
                <a:uFillTx/>
                <a:latin typeface="Montserrat" panose="00000500000000000000" pitchFamily="2" charset="-52"/>
                <a:ea typeface="Calibri" panose="020F0502020204030204" pitchFamily="34" charset="0"/>
                <a:cs typeface="Arial"/>
                <a:sym typeface="Arial"/>
              </a:rPr>
              <a:t>Forms</a:t>
            </a:r>
            <a:r>
              <a:rPr kumimoji="0" lang="ru-RU" sz="1600" b="0" i="1" u="none" strike="noStrike" kern="0" cap="none" spc="0" normalizeH="0" baseline="0" noProof="0" dirty="0">
                <a:ln>
                  <a:noFill/>
                </a:ln>
                <a:solidFill>
                  <a:srgbClr val="2E74B5"/>
                </a:solidFill>
                <a:effectLst/>
                <a:uLnTx/>
                <a:uFillTx/>
                <a:latin typeface="Montserrat" panose="00000500000000000000" pitchFamily="2" charset="-52"/>
                <a:ea typeface="Calibri" panose="020F0502020204030204" pitchFamily="34" charset="0"/>
                <a:cs typeface="Arial"/>
                <a:sym typeface="Arial"/>
              </a:rPr>
              <a:t>. Форма заявки выложена на официальном телеграмм-канале АС «Электронный инспектор» 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Arial"/>
              <a:sym typeface="Arial"/>
            </a:endParaRPr>
          </a:p>
          <a:p>
            <a:pPr marL="0" marR="0" lvl="0" indent="630555" algn="just" defTabSz="914400" rtl="0" eaLnBrk="1" fontAlgn="auto" latinLnBrk="0" hangingPunc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1" u="none" strike="noStrike" kern="0" cap="none" spc="0" normalizeH="0" baseline="0" noProof="0" dirty="0">
                <a:ln>
                  <a:noFill/>
                </a:ln>
                <a:solidFill>
                  <a:srgbClr val="2E74B5"/>
                </a:solidFill>
                <a:effectLst/>
                <a:uLnTx/>
                <a:uFillTx/>
                <a:latin typeface="Montserrat" panose="00000500000000000000" pitchFamily="2" charset="-52"/>
                <a:ea typeface="Calibri" panose="020F0502020204030204" pitchFamily="34" charset="0"/>
                <a:cs typeface="Arial"/>
                <a:sym typeface="Arial"/>
              </a:rPr>
              <a:t>https://forms.yandex.ru/cloud/65d5d016c417f35f321706c1/?page=1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32558534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0000FF"/>
      </a:hlink>
      <a:folHlink>
        <a:srgbClr val="FF00FF"/>
      </a:folHlink>
    </a:clrScheme>
    <a:fontScheme name="Оформление по умолчанию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Оформление по умолчанию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Оформление по умолчанию">
  <a:themeElements>
    <a:clrScheme name="Оформление по умолчанию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0000FF"/>
      </a:hlink>
      <a:folHlink>
        <a:srgbClr val="FF00FF"/>
      </a:folHlink>
    </a:clrScheme>
    <a:fontScheme name="Оформление по умолчанию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Оформление по умолчанию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54457</TotalTime>
  <Words>1094</Words>
  <Application>Microsoft Office PowerPoint</Application>
  <PresentationFormat>Широкоэкранный</PresentationFormat>
  <Paragraphs>107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21" baseType="lpstr">
      <vt:lpstr>Arial</vt:lpstr>
      <vt:lpstr>Calibri</vt:lpstr>
      <vt:lpstr>Calibri Light</vt:lpstr>
      <vt:lpstr>Helvetica</vt:lpstr>
      <vt:lpstr>Montserrat</vt:lpstr>
      <vt:lpstr>Montserrat Bold</vt:lpstr>
      <vt:lpstr>Montserrat Regular</vt:lpstr>
      <vt:lpstr>Tahoma</vt:lpstr>
      <vt:lpstr>Times New Roman</vt:lpstr>
      <vt:lpstr>Оформление по умолчанию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Skvortsova</dc:creator>
  <cp:lastModifiedBy>Senkovsky</cp:lastModifiedBy>
  <cp:revision>423</cp:revision>
  <cp:lastPrinted>2024-10-03T06:46:11Z</cp:lastPrinted>
  <dcterms:modified xsi:type="dcterms:W3CDTF">2024-10-04T06:18:48Z</dcterms:modified>
</cp:coreProperties>
</file>